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aleway"/>
      <p:regular r:id="rId25"/>
      <p:bold r:id="rId26"/>
      <p:italic r:id="rId27"/>
      <p:boldItalic r:id="rId28"/>
    </p:embeddedFont>
    <p:embeddedFont>
      <p:font typeface="Atkinson Hyperlegible Next SemiBold"/>
      <p:regular r:id="rId29"/>
      <p:bold r:id="rId30"/>
      <p:italic r:id="rId31"/>
      <p:boldItalic r:id="rId32"/>
    </p:embeddedFont>
    <p:embeddedFont>
      <p:font typeface="Albert Sans Medium"/>
      <p:regular r:id="rId33"/>
      <p:bold r:id="rId34"/>
      <p:italic r:id="rId35"/>
      <p:boldItalic r:id="rId36"/>
    </p:embeddedFont>
    <p:embeddedFont>
      <p:font typeface="Anaheim"/>
      <p:regular r:id="rId37"/>
      <p:bold r:id="rId38"/>
    </p:embeddedFont>
    <p:embeddedFont>
      <p:font typeface="Inter"/>
      <p:regular r:id="rId39"/>
      <p:bold r:id="rId40"/>
      <p:italic r:id="rId41"/>
      <p:boldItalic r:id="rId42"/>
    </p:embeddedFont>
    <p:embeddedFont>
      <p:font typeface="Bebas Neue"/>
      <p:regular r:id="rId43"/>
    </p:embeddedFont>
    <p:embeddedFont>
      <p:font typeface="Albert Sans ExtraBold"/>
      <p:bold r:id="rId44"/>
      <p:boldItalic r:id="rId45"/>
    </p:embeddedFont>
    <p:embeddedFont>
      <p:font typeface="Albert Sans"/>
      <p:regular r:id="rId46"/>
      <p:bold r:id="rId47"/>
      <p:italic r:id="rId48"/>
      <p:boldItalic r:id="rId49"/>
    </p:embeddedFont>
    <p:embeddedFont>
      <p:font typeface="Atkinson Hyperlegible Next Medium"/>
      <p:regular r:id="rId50"/>
      <p:bold r:id="rId51"/>
      <p:italic r:id="rId52"/>
      <p:boldItalic r:id="rId53"/>
    </p:embeddedFont>
    <p:embeddedFont>
      <p:font typeface="Atkinson Hyperlegible Next"/>
      <p:regular r:id="rId54"/>
      <p:bold r:id="rId55"/>
      <p:italic r:id="rId56"/>
      <p:boldItalic r:id="rId57"/>
    </p:embeddedFont>
    <p:embeddedFont>
      <p:font typeface="Open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Rolando Mancilla-Roja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614C39B-C47B-4890-A583-0303D4B1F8C0}">
  <a:tblStyle styleId="{D614C39B-C47B-4890-A583-0303D4B1F8C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Inter-bold.fntdata"/><Relationship Id="rId42" Type="http://schemas.openxmlformats.org/officeDocument/2006/relationships/font" Target="fonts/Inter-boldItalic.fntdata"/><Relationship Id="rId41" Type="http://schemas.openxmlformats.org/officeDocument/2006/relationships/font" Target="fonts/Inter-italic.fntdata"/><Relationship Id="rId44" Type="http://schemas.openxmlformats.org/officeDocument/2006/relationships/font" Target="fonts/AlbertSansExtraBold-bold.fntdata"/><Relationship Id="rId43" Type="http://schemas.openxmlformats.org/officeDocument/2006/relationships/font" Target="fonts/BebasNeue-regular.fntdata"/><Relationship Id="rId46" Type="http://schemas.openxmlformats.org/officeDocument/2006/relationships/font" Target="fonts/AlbertSans-regular.fntdata"/><Relationship Id="rId45" Type="http://schemas.openxmlformats.org/officeDocument/2006/relationships/font" Target="fonts/AlbertSansExtraBol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AlbertSans-italic.fntdata"/><Relationship Id="rId47" Type="http://schemas.openxmlformats.org/officeDocument/2006/relationships/font" Target="fonts/AlbertSans-bold.fntdata"/><Relationship Id="rId49" Type="http://schemas.openxmlformats.org/officeDocument/2006/relationships/font" Target="fonts/AlbertSans-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tkinsonHyperlegibleNextSemiBold-italic.fntdata"/><Relationship Id="rId30" Type="http://schemas.openxmlformats.org/officeDocument/2006/relationships/font" Target="fonts/AtkinsonHyperlegibleNextSemiBold-bold.fntdata"/><Relationship Id="rId33" Type="http://schemas.openxmlformats.org/officeDocument/2006/relationships/font" Target="fonts/AlbertSansMedium-regular.fntdata"/><Relationship Id="rId32" Type="http://schemas.openxmlformats.org/officeDocument/2006/relationships/font" Target="fonts/AtkinsonHyperlegibleNextSemiBold-boldItalic.fntdata"/><Relationship Id="rId35" Type="http://schemas.openxmlformats.org/officeDocument/2006/relationships/font" Target="fonts/AlbertSansMedium-italic.fntdata"/><Relationship Id="rId34" Type="http://schemas.openxmlformats.org/officeDocument/2006/relationships/font" Target="fonts/AlbertSansMedium-bold.fntdata"/><Relationship Id="rId37" Type="http://schemas.openxmlformats.org/officeDocument/2006/relationships/font" Target="fonts/Anaheim-regular.fntdata"/><Relationship Id="rId36" Type="http://schemas.openxmlformats.org/officeDocument/2006/relationships/font" Target="fonts/AlbertSansMedium-boldItalic.fntdata"/><Relationship Id="rId39" Type="http://schemas.openxmlformats.org/officeDocument/2006/relationships/font" Target="fonts/Inter-regular.fntdata"/><Relationship Id="rId38" Type="http://schemas.openxmlformats.org/officeDocument/2006/relationships/font" Target="fonts/Anaheim-bold.fntdata"/><Relationship Id="rId61" Type="http://schemas.openxmlformats.org/officeDocument/2006/relationships/font" Target="fonts/OpenSans-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italic.fntdata"/><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29" Type="http://schemas.openxmlformats.org/officeDocument/2006/relationships/font" Target="fonts/AtkinsonHyperlegibleNextSemiBold-regular.fntdata"/><Relationship Id="rId51" Type="http://schemas.openxmlformats.org/officeDocument/2006/relationships/font" Target="fonts/AtkinsonHyperlegibleNextMedium-bold.fntdata"/><Relationship Id="rId50" Type="http://schemas.openxmlformats.org/officeDocument/2006/relationships/font" Target="fonts/AtkinsonHyperlegibleNextMedium-regular.fntdata"/><Relationship Id="rId53" Type="http://schemas.openxmlformats.org/officeDocument/2006/relationships/font" Target="fonts/AtkinsonHyperlegibleNextMedium-boldItalic.fntdata"/><Relationship Id="rId52" Type="http://schemas.openxmlformats.org/officeDocument/2006/relationships/font" Target="fonts/AtkinsonHyperlegibleNextMedium-italic.fntdata"/><Relationship Id="rId11" Type="http://schemas.openxmlformats.org/officeDocument/2006/relationships/slide" Target="slides/slide5.xml"/><Relationship Id="rId55" Type="http://schemas.openxmlformats.org/officeDocument/2006/relationships/font" Target="fonts/AtkinsonHyperlegibleNext-bold.fntdata"/><Relationship Id="rId10" Type="http://schemas.openxmlformats.org/officeDocument/2006/relationships/slide" Target="slides/slide4.xml"/><Relationship Id="rId54" Type="http://schemas.openxmlformats.org/officeDocument/2006/relationships/font" Target="fonts/AtkinsonHyperlegibleNext-regular.fntdata"/><Relationship Id="rId13" Type="http://schemas.openxmlformats.org/officeDocument/2006/relationships/slide" Target="slides/slide7.xml"/><Relationship Id="rId57" Type="http://schemas.openxmlformats.org/officeDocument/2006/relationships/font" Target="fonts/AtkinsonHyperlegibleNext-boldItalic.fntdata"/><Relationship Id="rId12" Type="http://schemas.openxmlformats.org/officeDocument/2006/relationships/slide" Target="slides/slide6.xml"/><Relationship Id="rId56" Type="http://schemas.openxmlformats.org/officeDocument/2006/relationships/font" Target="fonts/AtkinsonHyperlegibleNext-italic.fntdata"/><Relationship Id="rId15" Type="http://schemas.openxmlformats.org/officeDocument/2006/relationships/slide" Target="slides/slide9.xml"/><Relationship Id="rId59" Type="http://schemas.openxmlformats.org/officeDocument/2006/relationships/font" Target="fonts/OpenSans-bold.fntdata"/><Relationship Id="rId14" Type="http://schemas.openxmlformats.org/officeDocument/2006/relationships/slide" Target="slides/slide8.xml"/><Relationship Id="rId58" Type="http://schemas.openxmlformats.org/officeDocument/2006/relationships/font" Target="fonts/OpenSans-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10-16T04:40:39.742">
    <p:pos x="6000" y="0"/>
    <p:text>Imagine you are a tourist visiting NYC, and need to connect to the internet in order to call an Uber ride. You don’t speak much English, but luckily, you find a kiosk that can translate into your language. You load up the kiosk, connect to the wifi, and call an Uber. Within 5 minutes, you have already left the kiosk and are on your way back to the hotel.
Scenarios like these are undoubtedly common in Manhattan, the most tourist-heavy borough with the highest number of LinkNYC kiosks. It is scenarios like these that are contributing to the highest energy consumption costs across the grid.
NYC is the fastest city on Earth. Fast kiosk transactions aren’t just expected; they’re inevitable. The energy consumption of these fast transactions is too high a cost to continue operating this way.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493f84bc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493f84bc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85eb0d660a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85eb0d660a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8d75eeb728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8d75eeb728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8d75eeb728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8d75eeb728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D1D7E0"/>
                </a:solidFill>
                <a:highlight>
                  <a:srgbClr val="212830"/>
                </a:highlight>
              </a:rPr>
              <a:t>Imagine you are a tourist visiting NYC, and need to connect to the internet in order to call an Uber ride. You don’t speak much English, but luckily, you find a kiosk that can translate into your language. You load up the kiosk, connect to the wifi, and call an Uber. Within 5 minutes, you have already left the kiosk and are on your way back to the hotel.</a:t>
            </a:r>
            <a:endParaRPr sz="1200">
              <a:solidFill>
                <a:srgbClr val="D1D7E0"/>
              </a:solidFill>
              <a:highlight>
                <a:srgbClr val="212830"/>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D1D7E0"/>
                </a:solidFill>
                <a:highlight>
                  <a:srgbClr val="212830"/>
                </a:highlight>
              </a:rPr>
              <a:t>Scenarios like these are undoubtedly common in Manhattan, the most tourist-heavy borough with the highest number of LinkNYC kiosks. It is scenarios like these that are contributing to the highest energy consumption costs across the grid.</a:t>
            </a:r>
            <a:endParaRPr sz="1200">
              <a:solidFill>
                <a:srgbClr val="D1D7E0"/>
              </a:solidFill>
              <a:highlight>
                <a:srgbClr val="212830"/>
              </a:highlight>
            </a:endParaRPr>
          </a:p>
          <a:p>
            <a:pPr indent="0" lvl="0" marL="0" rtl="0" algn="l">
              <a:lnSpc>
                <a:spcPct val="115000"/>
              </a:lnSpc>
              <a:spcBef>
                <a:spcPts val="1200"/>
              </a:spcBef>
              <a:spcAft>
                <a:spcPts val="0"/>
              </a:spcAft>
              <a:buNone/>
            </a:pPr>
            <a:r>
              <a:rPr lang="en" sz="1200">
                <a:solidFill>
                  <a:srgbClr val="D1D7E0"/>
                </a:solidFill>
                <a:highlight>
                  <a:srgbClr val="212830"/>
                </a:highlight>
              </a:rPr>
              <a:t>NYC is the fastest city on Earth. Fast kiosk transactions aren’t just expected; they’re inevitable. The energy consumption of these fast transactions is too high a cost to continue operating this way.</a:t>
            </a:r>
            <a:endParaRPr sz="1200">
              <a:solidFill>
                <a:srgbClr val="D1D7E0"/>
              </a:solidFill>
              <a:highlight>
                <a:srgbClr val="212830"/>
              </a:highlight>
            </a:endParaRPr>
          </a:p>
          <a:p>
            <a:pPr indent="0" lvl="0" marL="0" rtl="0" algn="l">
              <a:lnSpc>
                <a:spcPct val="115000"/>
              </a:lnSpc>
              <a:spcBef>
                <a:spcPts val="1200"/>
              </a:spcBef>
              <a:spcAft>
                <a:spcPts val="1200"/>
              </a:spcAft>
              <a:buNone/>
            </a:pPr>
            <a:r>
              <a:t/>
            </a:r>
            <a:endParaRPr sz="1200">
              <a:solidFill>
                <a:srgbClr val="D1D7E0"/>
              </a:solidFill>
              <a:highlight>
                <a:srgbClr val="212830"/>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8d75eeb728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8d75eeb728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8d75eeb728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8d75eeb728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Our data consistently shows a dip in user engagement during the second week of every month in the post-5G era. While the first and fourth weeks remain periods of high engagement, this "Week 2 Slump" is a new, predictable pattern that we can leverage.</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We propose a </a:t>
            </a:r>
            <a:r>
              <a:rPr b="1" lang="en"/>
              <a:t>two-pronged strategy</a:t>
            </a:r>
            <a:r>
              <a:rPr lang="en"/>
              <a:t> to address this, depending on the immediate business goal: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Operational Efficiency &amp; Cost Savings: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Action: </a:t>
            </a:r>
            <a:r>
              <a:rPr b="1" lang="en"/>
              <a:t>Designate the second week of each month as the primary window for scheduled network maintenance, software updates, and physical kiosk servicing.</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For Engagement Growth &amp; Marketing: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Action: </a:t>
            </a:r>
            <a:r>
              <a:rPr b="1" lang="en"/>
              <a:t>Target the second week of each month for specific user re-engagement campaigns.</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6ca3c9c44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6ca3c9c44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spcBef>
                <a:spcPts val="1200"/>
              </a:spcBef>
              <a:spcAft>
                <a:spcPts val="0"/>
              </a:spcAft>
              <a:buClr>
                <a:schemeClr val="dk1"/>
              </a:buClr>
              <a:buSzPts val="1100"/>
              <a:buFont typeface="Arial"/>
              <a:buNone/>
            </a:pPr>
            <a:r>
              <a:rPr b="1" lang="en" sz="1300">
                <a:solidFill>
                  <a:srgbClr val="0E2A22"/>
                </a:solidFill>
                <a:latin typeface="Albert Sans"/>
                <a:ea typeface="Albert Sans"/>
                <a:cs typeface="Albert Sans"/>
                <a:sym typeface="Albert Sans"/>
              </a:rPr>
              <a:t>Our analysis yielded two main strategic insights and actionable recommendations for LinkNYC:</a:t>
            </a:r>
            <a:endParaRPr b="1" sz="1300">
              <a:solidFill>
                <a:srgbClr val="0E2A22"/>
              </a:solidFill>
              <a:latin typeface="Albert Sans"/>
              <a:ea typeface="Albert Sans"/>
              <a:cs typeface="Albert Sans"/>
              <a:sym typeface="Albert Sans"/>
            </a:endParaRPr>
          </a:p>
          <a:p>
            <a:pPr indent="-228600" lvl="0" marL="457200" rtl="0" algn="l">
              <a:spcBef>
                <a:spcPts val="1200"/>
              </a:spcBef>
              <a:spcAft>
                <a:spcPts val="0"/>
              </a:spcAft>
              <a:buClr>
                <a:schemeClr val="dk1"/>
              </a:buClr>
              <a:buSzPts val="1100"/>
              <a:buFont typeface="Arial"/>
              <a:buNone/>
            </a:pPr>
            <a:r>
              <a:rPr b="1" lang="en" sz="1300">
                <a:solidFill>
                  <a:srgbClr val="0E2A22"/>
                </a:solidFill>
                <a:latin typeface="Albert Sans"/>
                <a:ea typeface="Albert Sans"/>
                <a:cs typeface="Albert Sans"/>
                <a:sym typeface="Albert Sans"/>
              </a:rPr>
              <a:t>"Week 2 Slump": Operational Pattern</a:t>
            </a:r>
            <a:endParaRPr b="1" sz="1300">
              <a:solidFill>
                <a:srgbClr val="0E2A22"/>
              </a:solidFill>
              <a:latin typeface="Albert Sans"/>
              <a:ea typeface="Albert Sans"/>
              <a:cs typeface="Albert Sans"/>
              <a:sym typeface="Albert Sans"/>
            </a:endParaRPr>
          </a:p>
          <a:p>
            <a:pPr indent="-311150" lvl="0" marL="457200" rtl="0" algn="l">
              <a:spcBef>
                <a:spcPts val="1200"/>
              </a:spcBef>
              <a:spcAft>
                <a:spcPts val="0"/>
              </a:spcAft>
              <a:buClr>
                <a:srgbClr val="0E2A22"/>
              </a:buClr>
              <a:buSzPts val="1300"/>
              <a:buFont typeface="Albert Sans"/>
              <a:buChar char="●"/>
            </a:pPr>
            <a:r>
              <a:rPr b="1" lang="en" sz="1300">
                <a:solidFill>
                  <a:srgbClr val="0E2A22"/>
                </a:solidFill>
                <a:latin typeface="Albert Sans"/>
                <a:ea typeface="Albert Sans"/>
                <a:cs typeface="Albert Sans"/>
                <a:sym typeface="Albert Sans"/>
              </a:rPr>
              <a:t>Insight</a:t>
            </a:r>
            <a:r>
              <a:rPr lang="en" sz="1300">
                <a:solidFill>
                  <a:srgbClr val="0E2A22"/>
                </a:solidFill>
                <a:latin typeface="Albert Sans"/>
                <a:ea typeface="Albert Sans"/>
                <a:cs typeface="Albert Sans"/>
                <a:sym typeface="Albert Sans"/>
              </a:rPr>
              <a:t>: User engagement consistently dips in the second week each month post-5G rollout.</a:t>
            </a:r>
            <a:endParaRPr sz="1300">
              <a:solidFill>
                <a:srgbClr val="0E2A22"/>
              </a:solidFill>
              <a:latin typeface="Albert Sans"/>
              <a:ea typeface="Albert Sans"/>
              <a:cs typeface="Albert Sans"/>
              <a:sym typeface="Albert Sans"/>
            </a:endParaRPr>
          </a:p>
          <a:p>
            <a:pPr indent="-311150" lvl="0" marL="457200" rtl="0" algn="l">
              <a:spcBef>
                <a:spcPts val="0"/>
              </a:spcBef>
              <a:spcAft>
                <a:spcPts val="0"/>
              </a:spcAft>
              <a:buClr>
                <a:srgbClr val="0E2A22"/>
              </a:buClr>
              <a:buSzPts val="1300"/>
              <a:buFont typeface="Albert Sans"/>
              <a:buChar char="●"/>
            </a:pPr>
            <a:r>
              <a:rPr b="1" lang="en" sz="1300">
                <a:solidFill>
                  <a:srgbClr val="0E2A22"/>
                </a:solidFill>
                <a:latin typeface="Albert Sans"/>
                <a:ea typeface="Albert Sans"/>
                <a:cs typeface="Albert Sans"/>
                <a:sym typeface="Albert Sans"/>
              </a:rPr>
              <a:t>Recommendation</a:t>
            </a:r>
            <a:r>
              <a:rPr lang="en" sz="1300">
                <a:solidFill>
                  <a:srgbClr val="0E2A22"/>
                </a:solidFill>
                <a:latin typeface="Albert Sans"/>
                <a:ea typeface="Albert Sans"/>
                <a:cs typeface="Albert Sans"/>
                <a:sym typeface="Albert Sans"/>
              </a:rPr>
              <a:t>: Use this slump for maintenance or re-engagement campaigns.</a:t>
            </a:r>
            <a:endParaRPr sz="1300">
              <a:solidFill>
                <a:srgbClr val="0E2A22"/>
              </a:solidFill>
              <a:latin typeface="Albert Sans"/>
              <a:ea typeface="Albert Sans"/>
              <a:cs typeface="Albert Sans"/>
              <a:sym typeface="Albert Sans"/>
            </a:endParaRPr>
          </a:p>
          <a:p>
            <a:pPr indent="0" lvl="0" marL="0" rtl="0" algn="l">
              <a:spcBef>
                <a:spcPts val="1200"/>
              </a:spcBef>
              <a:spcAft>
                <a:spcPts val="0"/>
              </a:spcAft>
              <a:buClr>
                <a:schemeClr val="dk1"/>
              </a:buClr>
              <a:buSzPts val="1100"/>
              <a:buFont typeface="Arial"/>
              <a:buNone/>
            </a:pPr>
            <a:r>
              <a:rPr b="1" lang="en" sz="1300">
                <a:solidFill>
                  <a:srgbClr val="0E2A22"/>
                </a:solidFill>
                <a:latin typeface="Albert Sans"/>
                <a:ea typeface="Albert Sans"/>
                <a:cs typeface="Albert Sans"/>
                <a:sym typeface="Albert Sans"/>
              </a:rPr>
              <a:t>Tiered Strategy for Energy Efficiency</a:t>
            </a:r>
            <a:endParaRPr b="1" sz="1300">
              <a:solidFill>
                <a:srgbClr val="0E2A22"/>
              </a:solidFill>
              <a:latin typeface="Albert Sans"/>
              <a:ea typeface="Albert Sans"/>
              <a:cs typeface="Albert Sans"/>
              <a:sym typeface="Albert Sans"/>
            </a:endParaRPr>
          </a:p>
          <a:p>
            <a:pPr indent="-311150" lvl="0" marL="457200" rtl="0" algn="l">
              <a:spcBef>
                <a:spcPts val="1200"/>
              </a:spcBef>
              <a:spcAft>
                <a:spcPts val="0"/>
              </a:spcAft>
              <a:buClr>
                <a:srgbClr val="0E2A22"/>
              </a:buClr>
              <a:buSzPts val="1300"/>
              <a:buFont typeface="Albert Sans"/>
              <a:buChar char="●"/>
            </a:pPr>
            <a:r>
              <a:rPr b="1" lang="en" sz="1300">
                <a:solidFill>
                  <a:srgbClr val="0E2A22"/>
                </a:solidFill>
                <a:latin typeface="Albert Sans"/>
                <a:ea typeface="Albert Sans"/>
                <a:cs typeface="Albert Sans"/>
                <a:sym typeface="Albert Sans"/>
              </a:rPr>
              <a:t>Insight</a:t>
            </a:r>
            <a:r>
              <a:rPr lang="en" sz="1300">
                <a:solidFill>
                  <a:srgbClr val="0E2A22"/>
                </a:solidFill>
                <a:latin typeface="Albert Sans"/>
                <a:ea typeface="Albert Sans"/>
                <a:cs typeface="Albert Sans"/>
                <a:sym typeface="Albert Sans"/>
              </a:rPr>
              <a:t>: We categorized historical weeks into "Poor," "Fair," "Good," and "Excellent" based on a custom energy efficiency metric.</a:t>
            </a:r>
            <a:endParaRPr sz="1300">
              <a:solidFill>
                <a:srgbClr val="0E2A22"/>
              </a:solidFill>
              <a:latin typeface="Albert Sans"/>
              <a:ea typeface="Albert Sans"/>
              <a:cs typeface="Albert Sans"/>
              <a:sym typeface="Albert Sans"/>
            </a:endParaRPr>
          </a:p>
          <a:p>
            <a:pPr indent="-311150" lvl="0" marL="457200" rtl="0" algn="l">
              <a:spcBef>
                <a:spcPts val="0"/>
              </a:spcBef>
              <a:spcAft>
                <a:spcPts val="0"/>
              </a:spcAft>
              <a:buClr>
                <a:srgbClr val="0E2A22"/>
              </a:buClr>
              <a:buSzPts val="1300"/>
              <a:buFont typeface="Albert Sans"/>
              <a:buChar char="●"/>
            </a:pPr>
            <a:r>
              <a:rPr b="1" lang="en" sz="1300">
                <a:solidFill>
                  <a:srgbClr val="0E2A22"/>
                </a:solidFill>
                <a:latin typeface="Albert Sans"/>
                <a:ea typeface="Albert Sans"/>
                <a:cs typeface="Albert Sans"/>
                <a:sym typeface="Albert Sans"/>
              </a:rPr>
              <a:t>Recommendation</a:t>
            </a:r>
            <a:r>
              <a:rPr lang="en" sz="1300">
                <a:solidFill>
                  <a:srgbClr val="0E2A22"/>
                </a:solidFill>
                <a:latin typeface="Albert Sans"/>
                <a:ea typeface="Albert Sans"/>
                <a:cs typeface="Albert Sans"/>
                <a:sym typeface="Albert Sans"/>
              </a:rPr>
              <a:t>: Implement a tiered ROI strategy: replicate "Excellent," optimize "Good," and investigate "Fair/Poor" weeks.</a:t>
            </a:r>
            <a:endParaRPr sz="1300">
              <a:solidFill>
                <a:srgbClr val="0E2A22"/>
              </a:solidFill>
              <a:latin typeface="Albert Sans"/>
              <a:ea typeface="Albert Sans"/>
              <a:cs typeface="Albert Sans"/>
              <a:sym typeface="Albert Sans"/>
            </a:endParaRPr>
          </a:p>
          <a:p>
            <a:pPr indent="0" lvl="0" marL="0" rtl="0" algn="l">
              <a:spcBef>
                <a:spcPts val="1200"/>
              </a:spcBef>
              <a:spcAft>
                <a:spcPts val="0"/>
              </a:spcAft>
              <a:buClr>
                <a:schemeClr val="dk1"/>
              </a:buClr>
              <a:buSzPts val="1100"/>
              <a:buFont typeface="Arial"/>
              <a:buNone/>
            </a:pPr>
            <a:r>
              <a:rPr b="1" lang="en" sz="1300">
                <a:solidFill>
                  <a:srgbClr val="0E2A22"/>
                </a:solidFill>
                <a:latin typeface="Albert Sans"/>
                <a:ea typeface="Albert Sans"/>
                <a:cs typeface="Albert Sans"/>
                <a:sym typeface="Albert Sans"/>
              </a:rPr>
              <a:t>Finally, somes ethics &amp; equity considerations</a:t>
            </a:r>
            <a:endParaRPr b="1" sz="1300">
              <a:solidFill>
                <a:srgbClr val="0E2A22"/>
              </a:solidFill>
              <a:latin typeface="Albert Sans"/>
              <a:ea typeface="Albert Sans"/>
              <a:cs typeface="Albert Sans"/>
              <a:sym typeface="Albert Sans"/>
            </a:endParaRPr>
          </a:p>
          <a:p>
            <a:pPr indent="-311150" lvl="0" marL="457200" rtl="0" algn="l">
              <a:spcBef>
                <a:spcPts val="1200"/>
              </a:spcBef>
              <a:spcAft>
                <a:spcPts val="0"/>
              </a:spcAft>
              <a:buClr>
                <a:srgbClr val="0E2A22"/>
              </a:buClr>
              <a:buSzPts val="1300"/>
              <a:buFont typeface="Albert Sans"/>
              <a:buChar char="●"/>
            </a:pPr>
            <a:r>
              <a:rPr b="1" lang="en" sz="1300">
                <a:solidFill>
                  <a:srgbClr val="0E2A22"/>
                </a:solidFill>
                <a:latin typeface="Albert Sans"/>
                <a:ea typeface="Albert Sans"/>
                <a:cs typeface="Albert Sans"/>
                <a:sym typeface="Albert Sans"/>
              </a:rPr>
              <a:t>Insight</a:t>
            </a:r>
            <a:r>
              <a:rPr lang="en" sz="1300">
                <a:solidFill>
                  <a:srgbClr val="0E2A22"/>
                </a:solidFill>
                <a:latin typeface="Albert Sans"/>
                <a:ea typeface="Albert Sans"/>
                <a:cs typeface="Albert Sans"/>
                <a:sym typeface="Albert Sans"/>
              </a:rPr>
              <a:t>: LinkNYC kiosks are concentrated in Manhattan, causing a digital divide.</a:t>
            </a:r>
            <a:endParaRPr sz="1300">
              <a:solidFill>
                <a:srgbClr val="0E2A22"/>
              </a:solidFill>
              <a:latin typeface="Albert Sans"/>
              <a:ea typeface="Albert Sans"/>
              <a:cs typeface="Albert Sans"/>
              <a:sym typeface="Albert Sans"/>
            </a:endParaRPr>
          </a:p>
          <a:p>
            <a:pPr indent="-311150" lvl="0" marL="457200" rtl="0" algn="l">
              <a:spcBef>
                <a:spcPts val="0"/>
              </a:spcBef>
              <a:spcAft>
                <a:spcPts val="0"/>
              </a:spcAft>
              <a:buClr>
                <a:srgbClr val="0E2A22"/>
              </a:buClr>
              <a:buSzPts val="1300"/>
              <a:buFont typeface="Albert Sans"/>
              <a:buChar char="●"/>
            </a:pPr>
            <a:r>
              <a:rPr b="1" lang="en" sz="1300">
                <a:solidFill>
                  <a:srgbClr val="0E2A22"/>
                </a:solidFill>
                <a:latin typeface="Albert Sans"/>
                <a:ea typeface="Albert Sans"/>
                <a:cs typeface="Albert Sans"/>
                <a:sym typeface="Albert Sans"/>
              </a:rPr>
              <a:t>Recommendation</a:t>
            </a:r>
            <a:r>
              <a:rPr lang="en" sz="1300">
                <a:solidFill>
                  <a:srgbClr val="0E2A22"/>
                </a:solidFill>
                <a:latin typeface="Albert Sans"/>
                <a:ea typeface="Albert Sans"/>
                <a:cs typeface="Albert Sans"/>
                <a:sym typeface="Albert Sans"/>
              </a:rPr>
              <a:t>: Implement a dual maintenance strategy: data-driven in high-density areas, and equity-focused for underserved boroughs.</a:t>
            </a:r>
            <a:endParaRPr sz="1300">
              <a:solidFill>
                <a:srgbClr val="0E2A22"/>
              </a:solidFill>
              <a:latin typeface="Albert Sans"/>
              <a:ea typeface="Albert Sans"/>
              <a:cs typeface="Albert Sans"/>
              <a:sym typeface="Albert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8d9f69b1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8d9f69b1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6ca3c9c44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6ca3c9c44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8d75eeb728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8d75eeb728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493f84bc9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493f84bc9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49f75a312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49f75a312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85eb0d660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85eb0d660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85eb0d660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85eb0d660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85eb0d660a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85eb0d660a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652625"/>
            <a:ext cx="4261200" cy="15606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5000">
                <a:latin typeface="Atkinson Hyperlegible Next SemiBold"/>
                <a:ea typeface="Atkinson Hyperlegible Next SemiBold"/>
                <a:cs typeface="Atkinson Hyperlegible Next SemiBold"/>
                <a:sym typeface="Atkinson Hyperlegible Next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2382450"/>
            <a:ext cx="4261200" cy="378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cxnSp>
        <p:nvCxnSpPr>
          <p:cNvPr id="11" name="Google Shape;11;p2"/>
          <p:cNvCxnSpPr/>
          <p:nvPr/>
        </p:nvCxnSpPr>
        <p:spPr>
          <a:xfrm>
            <a:off x="-230900" y="233800"/>
            <a:ext cx="9678900" cy="0"/>
          </a:xfrm>
          <a:prstGeom prst="straightConnector1">
            <a:avLst/>
          </a:prstGeom>
          <a:noFill/>
          <a:ln cap="flat" cmpd="sng" w="9525">
            <a:solidFill>
              <a:schemeClr val="dk1"/>
            </a:solidFill>
            <a:prstDash val="solid"/>
            <a:round/>
            <a:headEnd len="med" w="med" type="none"/>
            <a:tailEnd len="med" w="med" type="none"/>
          </a:ln>
        </p:spPr>
      </p:cxnSp>
      <p:sp>
        <p:nvSpPr>
          <p:cNvPr id="12" name="Google Shape;12;p2"/>
          <p:cNvSpPr/>
          <p:nvPr/>
        </p:nvSpPr>
        <p:spPr>
          <a:xfrm>
            <a:off x="6775500" y="-92825"/>
            <a:ext cx="2544600" cy="52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713225" y="1159440"/>
            <a:ext cx="4581300" cy="10452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9" name="Google Shape;49;p11"/>
          <p:cNvSpPr txBox="1"/>
          <p:nvPr>
            <p:ph idx="1" type="subTitle"/>
          </p:nvPr>
        </p:nvSpPr>
        <p:spPr>
          <a:xfrm>
            <a:off x="713225" y="2204648"/>
            <a:ext cx="4581300" cy="489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cxnSp>
        <p:nvCxnSpPr>
          <p:cNvPr id="50" name="Google Shape;50;p11"/>
          <p:cNvCxnSpPr/>
          <p:nvPr/>
        </p:nvCxnSpPr>
        <p:spPr>
          <a:xfrm>
            <a:off x="-230900" y="233800"/>
            <a:ext cx="9678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2" name="Shape 52"/>
        <p:cNvGrpSpPr/>
        <p:nvPr/>
      </p:nvGrpSpPr>
      <p:grpSpPr>
        <a:xfrm>
          <a:off x="0" y="0"/>
          <a:ext cx="0" cy="0"/>
          <a:chOff x="0" y="0"/>
          <a:chExt cx="0" cy="0"/>
        </a:xfrm>
      </p:grpSpPr>
      <p:sp>
        <p:nvSpPr>
          <p:cNvPr id="53" name="Google Shape;53;p13"/>
          <p:cNvSpPr/>
          <p:nvPr/>
        </p:nvSpPr>
        <p:spPr>
          <a:xfrm>
            <a:off x="0" y="1359675"/>
            <a:ext cx="9144000" cy="3803100"/>
          </a:xfrm>
          <a:prstGeom prst="round1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Albert Sans"/>
              <a:ea typeface="Albert Sans"/>
              <a:cs typeface="Albert Sans"/>
              <a:sym typeface="Albert Sans"/>
            </a:endParaRPr>
          </a:p>
        </p:txBody>
      </p:sp>
      <p:sp>
        <p:nvSpPr>
          <p:cNvPr id="54" name="Google Shape;54;p13"/>
          <p:cNvSpPr txBox="1"/>
          <p:nvPr>
            <p:ph type="title"/>
          </p:nvPr>
        </p:nvSpPr>
        <p:spPr>
          <a:xfrm>
            <a:off x="720000" y="445025"/>
            <a:ext cx="6816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atin typeface="Atkinson Hyperlegible Next SemiBold"/>
                <a:ea typeface="Atkinson Hyperlegible Next SemiBold"/>
                <a:cs typeface="Atkinson Hyperlegible Next SemiBold"/>
                <a:sym typeface="Atkinson Hyperlegible Next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 name="Google Shape;55;p13"/>
          <p:cNvSpPr txBox="1"/>
          <p:nvPr>
            <p:ph hasCustomPrompt="1" idx="2" type="title"/>
          </p:nvPr>
        </p:nvSpPr>
        <p:spPr>
          <a:xfrm>
            <a:off x="4324225" y="1810325"/>
            <a:ext cx="734700" cy="4359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400">
                <a:solidFill>
                  <a:schemeClr val="lt1"/>
                </a:solidFill>
                <a:latin typeface="Atkinson Hyperlegible Next SemiBold"/>
                <a:ea typeface="Atkinson Hyperlegible Next SemiBold"/>
                <a:cs typeface="Atkinson Hyperlegible Next SemiBold"/>
                <a:sym typeface="Atkinson Hyperlegible Next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hasCustomPrompt="1" idx="3" type="title"/>
          </p:nvPr>
        </p:nvSpPr>
        <p:spPr>
          <a:xfrm>
            <a:off x="4324225" y="3440034"/>
            <a:ext cx="734700" cy="4359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400">
                <a:solidFill>
                  <a:schemeClr val="lt1"/>
                </a:solidFill>
                <a:latin typeface="Atkinson Hyperlegible Next SemiBold"/>
                <a:ea typeface="Atkinson Hyperlegible Next SemiBold"/>
                <a:cs typeface="Atkinson Hyperlegible Next SemiBold"/>
                <a:sym typeface="Atkinson Hyperlegible Next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p:nvPr>
            <p:ph hasCustomPrompt="1" idx="4" type="title"/>
          </p:nvPr>
        </p:nvSpPr>
        <p:spPr>
          <a:xfrm>
            <a:off x="6644271" y="1810325"/>
            <a:ext cx="734700" cy="4359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400">
                <a:solidFill>
                  <a:schemeClr val="lt1"/>
                </a:solidFill>
                <a:latin typeface="Atkinson Hyperlegible Next SemiBold"/>
                <a:ea typeface="Atkinson Hyperlegible Next SemiBold"/>
                <a:cs typeface="Atkinson Hyperlegible Next SemiBold"/>
                <a:sym typeface="Atkinson Hyperlegible Next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hasCustomPrompt="1" idx="5" type="title"/>
          </p:nvPr>
        </p:nvSpPr>
        <p:spPr>
          <a:xfrm>
            <a:off x="6644271" y="3440034"/>
            <a:ext cx="734700" cy="4359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2400">
                <a:solidFill>
                  <a:schemeClr val="lt1"/>
                </a:solidFill>
                <a:latin typeface="Atkinson Hyperlegible Next SemiBold"/>
                <a:ea typeface="Atkinson Hyperlegible Next SemiBold"/>
                <a:cs typeface="Atkinson Hyperlegible Next SemiBold"/>
                <a:sym typeface="Atkinson Hyperlegible Next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idx="1" type="subTitle"/>
          </p:nvPr>
        </p:nvSpPr>
        <p:spPr>
          <a:xfrm>
            <a:off x="4324225" y="2246143"/>
            <a:ext cx="1786500" cy="734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Bebas Neue"/>
              <a:buNone/>
              <a:defRPr sz="1600">
                <a:solidFill>
                  <a:schemeClr val="lt1"/>
                </a:solidFill>
                <a:latin typeface="Atkinson Hyperlegible Next SemiBold"/>
                <a:ea typeface="Atkinson Hyperlegible Next SemiBold"/>
                <a:cs typeface="Atkinson Hyperlegible Next SemiBold"/>
                <a:sym typeface="Atkinson Hyperlegible Nex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0" name="Google Shape;60;p13"/>
          <p:cNvSpPr txBox="1"/>
          <p:nvPr>
            <p:ph idx="6" type="subTitle"/>
          </p:nvPr>
        </p:nvSpPr>
        <p:spPr>
          <a:xfrm>
            <a:off x="6644275" y="2246143"/>
            <a:ext cx="1786500" cy="734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Bebas Neue"/>
              <a:buNone/>
              <a:defRPr sz="1600">
                <a:solidFill>
                  <a:schemeClr val="lt1"/>
                </a:solidFill>
                <a:latin typeface="Atkinson Hyperlegible Next SemiBold"/>
                <a:ea typeface="Atkinson Hyperlegible Next SemiBold"/>
                <a:cs typeface="Atkinson Hyperlegible Next SemiBold"/>
                <a:sym typeface="Atkinson Hyperlegible Nex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1" name="Google Shape;61;p13"/>
          <p:cNvSpPr txBox="1"/>
          <p:nvPr>
            <p:ph idx="7" type="subTitle"/>
          </p:nvPr>
        </p:nvSpPr>
        <p:spPr>
          <a:xfrm>
            <a:off x="4324225" y="3875930"/>
            <a:ext cx="1786500" cy="734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Bebas Neue"/>
              <a:buNone/>
              <a:defRPr sz="1600">
                <a:solidFill>
                  <a:schemeClr val="lt1"/>
                </a:solidFill>
                <a:latin typeface="Atkinson Hyperlegible Next SemiBold"/>
                <a:ea typeface="Atkinson Hyperlegible Next SemiBold"/>
                <a:cs typeface="Atkinson Hyperlegible Next SemiBold"/>
                <a:sym typeface="Atkinson Hyperlegible Nex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2" name="Google Shape;62;p13"/>
          <p:cNvSpPr txBox="1"/>
          <p:nvPr>
            <p:ph idx="8" type="subTitle"/>
          </p:nvPr>
        </p:nvSpPr>
        <p:spPr>
          <a:xfrm>
            <a:off x="6644275" y="3875930"/>
            <a:ext cx="1786500" cy="734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Bebas Neue"/>
              <a:buNone/>
              <a:defRPr sz="1600">
                <a:solidFill>
                  <a:schemeClr val="lt1"/>
                </a:solidFill>
                <a:latin typeface="Atkinson Hyperlegible Next SemiBold"/>
                <a:ea typeface="Atkinson Hyperlegible Next SemiBold"/>
                <a:cs typeface="Atkinson Hyperlegible Next SemiBold"/>
                <a:sym typeface="Atkinson Hyperlegible Nex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63" name="Google Shape;63;p13"/>
          <p:cNvCxnSpPr/>
          <p:nvPr/>
        </p:nvCxnSpPr>
        <p:spPr>
          <a:xfrm>
            <a:off x="-230900" y="233800"/>
            <a:ext cx="9678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64" name="Shape 64"/>
        <p:cNvGrpSpPr/>
        <p:nvPr/>
      </p:nvGrpSpPr>
      <p:grpSpPr>
        <a:xfrm>
          <a:off x="0" y="0"/>
          <a:ext cx="0" cy="0"/>
          <a:chOff x="0" y="0"/>
          <a:chExt cx="0" cy="0"/>
        </a:xfrm>
      </p:grpSpPr>
      <p:sp>
        <p:nvSpPr>
          <p:cNvPr id="65" name="Google Shape;65;p14"/>
          <p:cNvSpPr txBox="1"/>
          <p:nvPr>
            <p:ph type="title"/>
          </p:nvPr>
        </p:nvSpPr>
        <p:spPr>
          <a:xfrm>
            <a:off x="720000" y="1637550"/>
            <a:ext cx="32865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 name="Google Shape;66;p14"/>
          <p:cNvSpPr txBox="1"/>
          <p:nvPr>
            <p:ph idx="1" type="subTitle"/>
          </p:nvPr>
        </p:nvSpPr>
        <p:spPr>
          <a:xfrm>
            <a:off x="720000" y="2700750"/>
            <a:ext cx="32865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cxnSp>
        <p:nvCxnSpPr>
          <p:cNvPr id="67" name="Google Shape;67;p14"/>
          <p:cNvCxnSpPr/>
          <p:nvPr/>
        </p:nvCxnSpPr>
        <p:spPr>
          <a:xfrm>
            <a:off x="-230900" y="233800"/>
            <a:ext cx="9678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68" name="Shape 68"/>
        <p:cNvGrpSpPr/>
        <p:nvPr/>
      </p:nvGrpSpPr>
      <p:grpSpPr>
        <a:xfrm>
          <a:off x="0" y="0"/>
          <a:ext cx="0" cy="0"/>
          <a:chOff x="0" y="0"/>
          <a:chExt cx="0" cy="0"/>
        </a:xfrm>
      </p:grpSpPr>
      <p:sp>
        <p:nvSpPr>
          <p:cNvPr id="69" name="Google Shape;69;p15"/>
          <p:cNvSpPr txBox="1"/>
          <p:nvPr>
            <p:ph type="title"/>
          </p:nvPr>
        </p:nvSpPr>
        <p:spPr>
          <a:xfrm>
            <a:off x="720000" y="445026"/>
            <a:ext cx="4763700" cy="8586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atin typeface="Atkinson Hyperlegible Next SemiBold"/>
                <a:ea typeface="Atkinson Hyperlegible Next SemiBold"/>
                <a:cs typeface="Atkinson Hyperlegible Next SemiBold"/>
                <a:sym typeface="Atkinson Hyperlegible Next SemiBold"/>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0" name="Google Shape;70;p15"/>
          <p:cNvSpPr txBox="1"/>
          <p:nvPr>
            <p:ph idx="1" type="subTitle"/>
          </p:nvPr>
        </p:nvSpPr>
        <p:spPr>
          <a:xfrm>
            <a:off x="1528800" y="1869400"/>
            <a:ext cx="4294800" cy="16827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Open Sans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p:txBody>
      </p:sp>
      <p:cxnSp>
        <p:nvCxnSpPr>
          <p:cNvPr id="71" name="Google Shape;71;p15"/>
          <p:cNvCxnSpPr/>
          <p:nvPr/>
        </p:nvCxnSpPr>
        <p:spPr>
          <a:xfrm>
            <a:off x="-230900" y="233800"/>
            <a:ext cx="9678900" cy="0"/>
          </a:xfrm>
          <a:prstGeom prst="straightConnector1">
            <a:avLst/>
          </a:prstGeom>
          <a:noFill/>
          <a:ln cap="flat" cmpd="sng" w="9525">
            <a:solidFill>
              <a:schemeClr val="dk1"/>
            </a:solidFill>
            <a:prstDash val="solid"/>
            <a:round/>
            <a:headEnd len="med" w="med" type="none"/>
            <a:tailEnd len="med" w="med" type="none"/>
          </a:ln>
        </p:spPr>
      </p:cxnSp>
      <p:sp>
        <p:nvSpPr>
          <p:cNvPr id="72" name="Google Shape;72;p15"/>
          <p:cNvSpPr/>
          <p:nvPr/>
        </p:nvSpPr>
        <p:spPr>
          <a:xfrm rot="5400000">
            <a:off x="6353650" y="2289750"/>
            <a:ext cx="5182200" cy="56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73" name="Shape 73"/>
        <p:cNvGrpSpPr/>
        <p:nvPr/>
      </p:nvGrpSpPr>
      <p:grpSpPr>
        <a:xfrm>
          <a:off x="0" y="0"/>
          <a:ext cx="0" cy="0"/>
          <a:chOff x="0" y="0"/>
          <a:chExt cx="0" cy="0"/>
        </a:xfrm>
      </p:grpSpPr>
      <p:sp>
        <p:nvSpPr>
          <p:cNvPr id="74" name="Google Shape;74;p16"/>
          <p:cNvSpPr/>
          <p:nvPr/>
        </p:nvSpPr>
        <p:spPr>
          <a:xfrm>
            <a:off x="6775500" y="-92825"/>
            <a:ext cx="2544600" cy="52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5" name="Google Shape;75;p16"/>
          <p:cNvSpPr/>
          <p:nvPr>
            <p:ph idx="2" type="pic"/>
          </p:nvPr>
        </p:nvSpPr>
        <p:spPr>
          <a:xfrm>
            <a:off x="5399900" y="150"/>
            <a:ext cx="3744000" cy="5143500"/>
          </a:xfrm>
          <a:prstGeom prst="round1Rect">
            <a:avLst>
              <a:gd fmla="val 50000" name="adj"/>
            </a:avLst>
          </a:prstGeom>
          <a:noFill/>
          <a:ln>
            <a:noFill/>
          </a:ln>
        </p:spPr>
      </p:sp>
      <p:sp>
        <p:nvSpPr>
          <p:cNvPr id="76" name="Google Shape;76;p16"/>
          <p:cNvSpPr txBox="1"/>
          <p:nvPr>
            <p:ph type="title"/>
          </p:nvPr>
        </p:nvSpPr>
        <p:spPr>
          <a:xfrm>
            <a:off x="720000" y="793050"/>
            <a:ext cx="3899400" cy="1369200"/>
          </a:xfrm>
          <a:prstGeom prst="rect">
            <a:avLst/>
          </a:prstGeom>
        </p:spPr>
        <p:txBody>
          <a:bodyPr anchorCtr="0" anchor="b"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77" name="Google Shape;77;p16"/>
          <p:cNvSpPr txBox="1"/>
          <p:nvPr>
            <p:ph idx="1" type="subTitle"/>
          </p:nvPr>
        </p:nvSpPr>
        <p:spPr>
          <a:xfrm>
            <a:off x="720000" y="2162250"/>
            <a:ext cx="3899400" cy="1733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78" name="Shape 78"/>
        <p:cNvGrpSpPr/>
        <p:nvPr/>
      </p:nvGrpSpPr>
      <p:grpSpPr>
        <a:xfrm>
          <a:off x="0" y="0"/>
          <a:ext cx="0" cy="0"/>
          <a:chOff x="0" y="0"/>
          <a:chExt cx="0" cy="0"/>
        </a:xfrm>
      </p:grpSpPr>
      <p:sp>
        <p:nvSpPr>
          <p:cNvPr id="79" name="Google Shape;79;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0" name="Google Shape;80;p17"/>
          <p:cNvSpPr txBox="1"/>
          <p:nvPr>
            <p:ph idx="1" type="subTitle"/>
          </p:nvPr>
        </p:nvSpPr>
        <p:spPr>
          <a:xfrm>
            <a:off x="713225" y="1975200"/>
            <a:ext cx="4729200" cy="896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1" name="Google Shape;81;p17"/>
          <p:cNvSpPr txBox="1"/>
          <p:nvPr>
            <p:ph idx="2" type="subTitle"/>
          </p:nvPr>
        </p:nvSpPr>
        <p:spPr>
          <a:xfrm>
            <a:off x="713225" y="3817725"/>
            <a:ext cx="4729200" cy="896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2" name="Google Shape;82;p17"/>
          <p:cNvSpPr txBox="1"/>
          <p:nvPr>
            <p:ph idx="3" type="subTitle"/>
          </p:nvPr>
        </p:nvSpPr>
        <p:spPr>
          <a:xfrm>
            <a:off x="6059391" y="2283766"/>
            <a:ext cx="2364600" cy="166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3" name="Google Shape;83;p17"/>
          <p:cNvSpPr txBox="1"/>
          <p:nvPr>
            <p:ph idx="4" type="subTitle"/>
          </p:nvPr>
        </p:nvSpPr>
        <p:spPr>
          <a:xfrm>
            <a:off x="713225" y="1604594"/>
            <a:ext cx="4729200" cy="470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tkinson Hyperlegible Next SemiBold"/>
              <a:buNone/>
              <a:defRPr sz="1600">
                <a:solidFill>
                  <a:schemeClr val="dk1"/>
                </a:solidFill>
                <a:latin typeface="Atkinson Hyperlegible Next SemiBold"/>
                <a:ea typeface="Atkinson Hyperlegible Next SemiBold"/>
                <a:cs typeface="Atkinson Hyperlegible Next SemiBold"/>
                <a:sym typeface="Atkinson Hyperlegible Next SemiBold"/>
              </a:defRPr>
            </a:lvl1pPr>
            <a:lvl2pPr lvl="1"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2pPr>
            <a:lvl3pPr lvl="2"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3pPr>
            <a:lvl4pPr lvl="3"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4pPr>
            <a:lvl5pPr lvl="4"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5pPr>
            <a:lvl6pPr lvl="5"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6pPr>
            <a:lvl7pPr lvl="6"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7pPr>
            <a:lvl8pPr lvl="7"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8pPr>
            <a:lvl9pPr lvl="8"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9pPr>
          </a:lstStyle>
          <a:p/>
        </p:txBody>
      </p:sp>
      <p:sp>
        <p:nvSpPr>
          <p:cNvPr id="84" name="Google Shape;84;p17"/>
          <p:cNvSpPr txBox="1"/>
          <p:nvPr>
            <p:ph idx="5" type="subTitle"/>
          </p:nvPr>
        </p:nvSpPr>
        <p:spPr>
          <a:xfrm>
            <a:off x="713225" y="3423525"/>
            <a:ext cx="4729200" cy="4704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tkinson Hyperlegible Next SemiBold"/>
              <a:buNone/>
              <a:defRPr sz="1600">
                <a:solidFill>
                  <a:schemeClr val="dk1"/>
                </a:solidFill>
                <a:latin typeface="Atkinson Hyperlegible Next SemiBold"/>
                <a:ea typeface="Atkinson Hyperlegible Next SemiBold"/>
                <a:cs typeface="Atkinson Hyperlegible Next SemiBold"/>
                <a:sym typeface="Atkinson Hyperlegible Next SemiBold"/>
              </a:defRPr>
            </a:lvl1pPr>
            <a:lvl2pPr lvl="1"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2pPr>
            <a:lvl3pPr lvl="2"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3pPr>
            <a:lvl4pPr lvl="3"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4pPr>
            <a:lvl5pPr lvl="4"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5pPr>
            <a:lvl6pPr lvl="5"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6pPr>
            <a:lvl7pPr lvl="6"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7pPr>
            <a:lvl8pPr lvl="7"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8pPr>
            <a:lvl9pPr lvl="8"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9pPr>
          </a:lstStyle>
          <a:p/>
        </p:txBody>
      </p:sp>
      <p:sp>
        <p:nvSpPr>
          <p:cNvPr id="85" name="Google Shape;85;p17"/>
          <p:cNvSpPr txBox="1"/>
          <p:nvPr>
            <p:ph idx="6" type="subTitle"/>
          </p:nvPr>
        </p:nvSpPr>
        <p:spPr>
          <a:xfrm>
            <a:off x="6059400" y="1704005"/>
            <a:ext cx="2364600" cy="6270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tkinson Hyperlegible Next SemiBold"/>
              <a:buNone/>
              <a:defRPr sz="1600">
                <a:solidFill>
                  <a:schemeClr val="dk1"/>
                </a:solidFill>
                <a:latin typeface="Atkinson Hyperlegible Next SemiBold"/>
                <a:ea typeface="Atkinson Hyperlegible Next SemiBold"/>
                <a:cs typeface="Atkinson Hyperlegible Next SemiBold"/>
                <a:sym typeface="Atkinson Hyperlegible Next SemiBold"/>
              </a:defRPr>
            </a:lvl1pPr>
            <a:lvl2pPr lvl="1"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2pPr>
            <a:lvl3pPr lvl="2"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3pPr>
            <a:lvl4pPr lvl="3"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4pPr>
            <a:lvl5pPr lvl="4"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5pPr>
            <a:lvl6pPr lvl="5"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6pPr>
            <a:lvl7pPr lvl="6"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7pPr>
            <a:lvl8pPr lvl="7"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8pPr>
            <a:lvl9pPr lvl="8"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9pPr>
          </a:lstStyle>
          <a:p/>
        </p:txBody>
      </p:sp>
      <p:cxnSp>
        <p:nvCxnSpPr>
          <p:cNvPr id="86" name="Google Shape;86;p17"/>
          <p:cNvCxnSpPr/>
          <p:nvPr/>
        </p:nvCxnSpPr>
        <p:spPr>
          <a:xfrm>
            <a:off x="-230900" y="233800"/>
            <a:ext cx="9678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87" name="Shape 87"/>
        <p:cNvGrpSpPr/>
        <p:nvPr/>
      </p:nvGrpSpPr>
      <p:grpSpPr>
        <a:xfrm>
          <a:off x="0" y="0"/>
          <a:ext cx="0" cy="0"/>
          <a:chOff x="0" y="0"/>
          <a:chExt cx="0" cy="0"/>
        </a:xfrm>
      </p:grpSpPr>
      <p:sp>
        <p:nvSpPr>
          <p:cNvPr id="88" name="Google Shape;8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9" name="Google Shape;89;p18"/>
          <p:cNvSpPr txBox="1"/>
          <p:nvPr>
            <p:ph idx="1" type="subTitle"/>
          </p:nvPr>
        </p:nvSpPr>
        <p:spPr>
          <a:xfrm>
            <a:off x="713225" y="1767341"/>
            <a:ext cx="2388000" cy="1039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90" name="Google Shape;90;p18"/>
          <p:cNvSpPr txBox="1"/>
          <p:nvPr>
            <p:ph idx="2" type="subTitle"/>
          </p:nvPr>
        </p:nvSpPr>
        <p:spPr>
          <a:xfrm>
            <a:off x="717930" y="1169265"/>
            <a:ext cx="2388000" cy="695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Atkinson Hyperlegible Next SemiBold"/>
              <a:buNone/>
              <a:defRPr sz="1600">
                <a:solidFill>
                  <a:schemeClr val="dk1"/>
                </a:solidFill>
                <a:latin typeface="Atkinson Hyperlegible Next SemiBold"/>
                <a:ea typeface="Atkinson Hyperlegible Next SemiBold"/>
                <a:cs typeface="Atkinson Hyperlegible Next SemiBold"/>
                <a:sym typeface="Atkinson Hyperlegible Next SemiBold"/>
              </a:defRPr>
            </a:lvl1pPr>
            <a:lvl2pPr lvl="1"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2pPr>
            <a:lvl3pPr lvl="2"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3pPr>
            <a:lvl4pPr lvl="3"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4pPr>
            <a:lvl5pPr lvl="4"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5pPr>
            <a:lvl6pPr lvl="5"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6pPr>
            <a:lvl7pPr lvl="6"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7pPr>
            <a:lvl8pPr lvl="7"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8pPr>
            <a:lvl9pPr lvl="8"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9pPr>
          </a:lstStyle>
          <a:p/>
        </p:txBody>
      </p:sp>
      <p:sp>
        <p:nvSpPr>
          <p:cNvPr id="91" name="Google Shape;91;p18"/>
          <p:cNvSpPr txBox="1"/>
          <p:nvPr>
            <p:ph idx="3" type="subTitle"/>
          </p:nvPr>
        </p:nvSpPr>
        <p:spPr>
          <a:xfrm>
            <a:off x="3373238" y="1767340"/>
            <a:ext cx="2392800" cy="103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2" name="Google Shape;92;p18"/>
          <p:cNvSpPr txBox="1"/>
          <p:nvPr>
            <p:ph idx="4" type="subTitle"/>
          </p:nvPr>
        </p:nvSpPr>
        <p:spPr>
          <a:xfrm>
            <a:off x="3377952" y="1169265"/>
            <a:ext cx="23928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Atkinson Hyperlegible Next SemiBold"/>
              <a:buNone/>
              <a:defRPr sz="1600">
                <a:solidFill>
                  <a:schemeClr val="dk1"/>
                </a:solidFill>
                <a:latin typeface="Atkinson Hyperlegible Next SemiBold"/>
                <a:ea typeface="Atkinson Hyperlegible Next SemiBold"/>
                <a:cs typeface="Atkinson Hyperlegible Next SemiBold"/>
                <a:sym typeface="Atkinson Hyperlegible Next SemiBold"/>
              </a:defRPr>
            </a:lvl1pPr>
            <a:lvl2pPr lvl="1"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2pPr>
            <a:lvl3pPr lvl="2"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3pPr>
            <a:lvl4pPr lvl="3"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4pPr>
            <a:lvl5pPr lvl="4"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5pPr>
            <a:lvl6pPr lvl="5"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6pPr>
            <a:lvl7pPr lvl="6"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7pPr>
            <a:lvl8pPr lvl="7"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8pPr>
            <a:lvl9pPr lvl="8"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9pPr>
          </a:lstStyle>
          <a:p/>
        </p:txBody>
      </p:sp>
      <p:sp>
        <p:nvSpPr>
          <p:cNvPr id="93" name="Google Shape;93;p18"/>
          <p:cNvSpPr txBox="1"/>
          <p:nvPr>
            <p:ph idx="5" type="subTitle"/>
          </p:nvPr>
        </p:nvSpPr>
        <p:spPr>
          <a:xfrm>
            <a:off x="6037875" y="1767341"/>
            <a:ext cx="2388000" cy="103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4" name="Google Shape;94;p18"/>
          <p:cNvSpPr txBox="1"/>
          <p:nvPr>
            <p:ph idx="6" type="subTitle"/>
          </p:nvPr>
        </p:nvSpPr>
        <p:spPr>
          <a:xfrm>
            <a:off x="6042580" y="1169265"/>
            <a:ext cx="23880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Atkinson Hyperlegible Next SemiBold"/>
              <a:buNone/>
              <a:defRPr sz="1600">
                <a:solidFill>
                  <a:schemeClr val="dk1"/>
                </a:solidFill>
                <a:latin typeface="Atkinson Hyperlegible Next SemiBold"/>
                <a:ea typeface="Atkinson Hyperlegible Next SemiBold"/>
                <a:cs typeface="Atkinson Hyperlegible Next SemiBold"/>
                <a:sym typeface="Atkinson Hyperlegible Next SemiBold"/>
              </a:defRPr>
            </a:lvl1pPr>
            <a:lvl2pPr lvl="1"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2pPr>
            <a:lvl3pPr lvl="2"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3pPr>
            <a:lvl4pPr lvl="3"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4pPr>
            <a:lvl5pPr lvl="4"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5pPr>
            <a:lvl6pPr lvl="5"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6pPr>
            <a:lvl7pPr lvl="6"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7pPr>
            <a:lvl8pPr lvl="7"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8pPr>
            <a:lvl9pPr lvl="8"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9pPr>
          </a:lstStyle>
          <a:p/>
        </p:txBody>
      </p:sp>
      <p:sp>
        <p:nvSpPr>
          <p:cNvPr id="95" name="Google Shape;95;p18"/>
          <p:cNvSpPr txBox="1"/>
          <p:nvPr>
            <p:ph idx="7" type="subTitle"/>
          </p:nvPr>
        </p:nvSpPr>
        <p:spPr>
          <a:xfrm>
            <a:off x="713225" y="3567269"/>
            <a:ext cx="2388000" cy="103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6" name="Google Shape;96;p18"/>
          <p:cNvSpPr txBox="1"/>
          <p:nvPr>
            <p:ph idx="8" type="subTitle"/>
          </p:nvPr>
        </p:nvSpPr>
        <p:spPr>
          <a:xfrm>
            <a:off x="717930" y="2969193"/>
            <a:ext cx="23880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Atkinson Hyperlegible Next SemiBold"/>
              <a:buNone/>
              <a:defRPr sz="1600">
                <a:solidFill>
                  <a:schemeClr val="dk1"/>
                </a:solidFill>
                <a:latin typeface="Atkinson Hyperlegible Next SemiBold"/>
                <a:ea typeface="Atkinson Hyperlegible Next SemiBold"/>
                <a:cs typeface="Atkinson Hyperlegible Next SemiBold"/>
                <a:sym typeface="Atkinson Hyperlegible Next SemiBold"/>
              </a:defRPr>
            </a:lvl1pPr>
            <a:lvl2pPr lvl="1"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2pPr>
            <a:lvl3pPr lvl="2"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3pPr>
            <a:lvl4pPr lvl="3"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4pPr>
            <a:lvl5pPr lvl="4"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5pPr>
            <a:lvl6pPr lvl="5"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6pPr>
            <a:lvl7pPr lvl="6"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7pPr>
            <a:lvl8pPr lvl="7"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8pPr>
            <a:lvl9pPr lvl="8"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9pPr>
          </a:lstStyle>
          <a:p/>
        </p:txBody>
      </p:sp>
      <p:sp>
        <p:nvSpPr>
          <p:cNvPr id="97" name="Google Shape;97;p18"/>
          <p:cNvSpPr txBox="1"/>
          <p:nvPr>
            <p:ph idx="9" type="subTitle"/>
          </p:nvPr>
        </p:nvSpPr>
        <p:spPr>
          <a:xfrm>
            <a:off x="3373238" y="3567265"/>
            <a:ext cx="2392800" cy="103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 name="Google Shape;98;p18"/>
          <p:cNvSpPr txBox="1"/>
          <p:nvPr>
            <p:ph idx="13" type="subTitle"/>
          </p:nvPr>
        </p:nvSpPr>
        <p:spPr>
          <a:xfrm>
            <a:off x="3377952" y="2969190"/>
            <a:ext cx="23928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Atkinson Hyperlegible Next SemiBold"/>
              <a:buNone/>
              <a:defRPr sz="1600">
                <a:solidFill>
                  <a:schemeClr val="dk1"/>
                </a:solidFill>
                <a:latin typeface="Atkinson Hyperlegible Next SemiBold"/>
                <a:ea typeface="Atkinson Hyperlegible Next SemiBold"/>
                <a:cs typeface="Atkinson Hyperlegible Next SemiBold"/>
                <a:sym typeface="Atkinson Hyperlegible Next SemiBold"/>
              </a:defRPr>
            </a:lvl1pPr>
            <a:lvl2pPr lvl="1"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2pPr>
            <a:lvl3pPr lvl="2"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3pPr>
            <a:lvl4pPr lvl="3"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4pPr>
            <a:lvl5pPr lvl="4"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5pPr>
            <a:lvl6pPr lvl="5"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6pPr>
            <a:lvl7pPr lvl="6"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7pPr>
            <a:lvl8pPr lvl="7"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8pPr>
            <a:lvl9pPr lvl="8"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9pPr>
          </a:lstStyle>
          <a:p/>
        </p:txBody>
      </p:sp>
      <p:sp>
        <p:nvSpPr>
          <p:cNvPr id="99" name="Google Shape;99;p18"/>
          <p:cNvSpPr txBox="1"/>
          <p:nvPr>
            <p:ph idx="14" type="subTitle"/>
          </p:nvPr>
        </p:nvSpPr>
        <p:spPr>
          <a:xfrm>
            <a:off x="6037875" y="3567268"/>
            <a:ext cx="2388000" cy="103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0" name="Google Shape;100;p18"/>
          <p:cNvSpPr txBox="1"/>
          <p:nvPr>
            <p:ph idx="15" type="subTitle"/>
          </p:nvPr>
        </p:nvSpPr>
        <p:spPr>
          <a:xfrm>
            <a:off x="6042580" y="2969193"/>
            <a:ext cx="2388000" cy="69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Atkinson Hyperlegible Next SemiBold"/>
              <a:buNone/>
              <a:defRPr sz="1600">
                <a:solidFill>
                  <a:schemeClr val="dk1"/>
                </a:solidFill>
                <a:latin typeface="Atkinson Hyperlegible Next SemiBold"/>
                <a:ea typeface="Atkinson Hyperlegible Next SemiBold"/>
                <a:cs typeface="Atkinson Hyperlegible Next SemiBold"/>
                <a:sym typeface="Atkinson Hyperlegible Next SemiBold"/>
              </a:defRPr>
            </a:lvl1pPr>
            <a:lvl2pPr lvl="1"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2pPr>
            <a:lvl3pPr lvl="2"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3pPr>
            <a:lvl4pPr lvl="3"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4pPr>
            <a:lvl5pPr lvl="4"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5pPr>
            <a:lvl6pPr lvl="5"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6pPr>
            <a:lvl7pPr lvl="6"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7pPr>
            <a:lvl8pPr lvl="7"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8pPr>
            <a:lvl9pPr lvl="8" rtl="0" algn="ctr">
              <a:lnSpc>
                <a:spcPct val="100000"/>
              </a:lnSpc>
              <a:spcBef>
                <a:spcPts val="0"/>
              </a:spcBef>
              <a:spcAft>
                <a:spcPts val="0"/>
              </a:spcAft>
              <a:buSzPts val="2400"/>
              <a:buFont typeface="Atkinson Hyperlegible Next SemiBold"/>
              <a:buNone/>
              <a:defRPr sz="2400">
                <a:latin typeface="Atkinson Hyperlegible Next SemiBold"/>
                <a:ea typeface="Atkinson Hyperlegible Next SemiBold"/>
                <a:cs typeface="Atkinson Hyperlegible Next SemiBold"/>
                <a:sym typeface="Atkinson Hyperlegible Next SemiBold"/>
              </a:defRPr>
            </a:lvl9pPr>
          </a:lstStyle>
          <a:p/>
        </p:txBody>
      </p:sp>
      <p:cxnSp>
        <p:nvCxnSpPr>
          <p:cNvPr id="101" name="Google Shape;101;p18"/>
          <p:cNvCxnSpPr/>
          <p:nvPr/>
        </p:nvCxnSpPr>
        <p:spPr>
          <a:xfrm>
            <a:off x="-230900" y="233800"/>
            <a:ext cx="9678900" cy="0"/>
          </a:xfrm>
          <a:prstGeom prst="straightConnector1">
            <a:avLst/>
          </a:prstGeom>
          <a:noFill/>
          <a:ln cap="flat" cmpd="sng" w="9525">
            <a:solidFill>
              <a:schemeClr val="dk1"/>
            </a:solidFill>
            <a:prstDash val="solid"/>
            <a:round/>
            <a:headEnd len="med" w="med" type="none"/>
            <a:tailEnd len="med" w="med" type="none"/>
          </a:ln>
        </p:spPr>
      </p:cxnSp>
      <p:sp>
        <p:nvSpPr>
          <p:cNvPr id="102" name="Google Shape;102;p18"/>
          <p:cNvSpPr/>
          <p:nvPr/>
        </p:nvSpPr>
        <p:spPr>
          <a:xfrm rot="5400000">
            <a:off x="6353650" y="2289750"/>
            <a:ext cx="5182200" cy="56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03" name="Shape 103"/>
        <p:cNvGrpSpPr/>
        <p:nvPr/>
      </p:nvGrpSpPr>
      <p:grpSpPr>
        <a:xfrm>
          <a:off x="0" y="0"/>
          <a:ext cx="0" cy="0"/>
          <a:chOff x="0" y="0"/>
          <a:chExt cx="0" cy="0"/>
        </a:xfrm>
      </p:grpSpPr>
      <p:sp>
        <p:nvSpPr>
          <p:cNvPr id="104" name="Google Shape;104;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cxnSp>
        <p:nvCxnSpPr>
          <p:cNvPr id="105" name="Google Shape;105;p19"/>
          <p:cNvCxnSpPr/>
          <p:nvPr/>
        </p:nvCxnSpPr>
        <p:spPr>
          <a:xfrm>
            <a:off x="-230900" y="233800"/>
            <a:ext cx="9678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06" name="Shape 106"/>
        <p:cNvGrpSpPr/>
        <p:nvPr/>
      </p:nvGrpSpPr>
      <p:grpSpPr>
        <a:xfrm>
          <a:off x="0" y="0"/>
          <a:ext cx="0" cy="0"/>
          <a:chOff x="0" y="0"/>
          <a:chExt cx="0" cy="0"/>
        </a:xfrm>
      </p:grpSpPr>
      <p:sp>
        <p:nvSpPr>
          <p:cNvPr id="107" name="Google Shape;107;p20"/>
          <p:cNvSpPr txBox="1"/>
          <p:nvPr>
            <p:ph type="title"/>
          </p:nvPr>
        </p:nvSpPr>
        <p:spPr>
          <a:xfrm>
            <a:off x="713250" y="539500"/>
            <a:ext cx="3189900" cy="8865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5000">
                <a:latin typeface="Atkinson Hyperlegible Next SemiBold"/>
                <a:ea typeface="Atkinson Hyperlegible Next SemiBold"/>
                <a:cs typeface="Atkinson Hyperlegible Next SemiBold"/>
                <a:sym typeface="Atkinson Hyperlegible Next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8" name="Google Shape;108;p20"/>
          <p:cNvSpPr txBox="1"/>
          <p:nvPr>
            <p:ph idx="1" type="subTitle"/>
          </p:nvPr>
        </p:nvSpPr>
        <p:spPr>
          <a:xfrm>
            <a:off x="3903150" y="539500"/>
            <a:ext cx="4331400" cy="820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cxnSp>
        <p:nvCxnSpPr>
          <p:cNvPr id="109" name="Google Shape;109;p20"/>
          <p:cNvCxnSpPr/>
          <p:nvPr/>
        </p:nvCxnSpPr>
        <p:spPr>
          <a:xfrm>
            <a:off x="-230900" y="233800"/>
            <a:ext cx="9678900" cy="0"/>
          </a:xfrm>
          <a:prstGeom prst="straightConnector1">
            <a:avLst/>
          </a:prstGeom>
          <a:noFill/>
          <a:ln cap="flat" cmpd="sng" w="9525">
            <a:solidFill>
              <a:schemeClr val="dk1"/>
            </a:solidFill>
            <a:prstDash val="solid"/>
            <a:round/>
            <a:headEnd len="med" w="med" type="none"/>
            <a:tailEnd len="med" w="med" type="none"/>
          </a:ln>
        </p:spPr>
      </p:cxnSp>
      <p:sp>
        <p:nvSpPr>
          <p:cNvPr id="110" name="Google Shape;110;p20"/>
          <p:cNvSpPr/>
          <p:nvPr/>
        </p:nvSpPr>
        <p:spPr>
          <a:xfrm flipH="1">
            <a:off x="0" y="1359675"/>
            <a:ext cx="9144000" cy="3803100"/>
          </a:xfrm>
          <a:prstGeom prst="round1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Albert Sans"/>
              <a:ea typeface="Albert Sans"/>
              <a:cs typeface="Albert Sans"/>
              <a:sym typeface="Albert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4574875" y="3092600"/>
            <a:ext cx="3855900" cy="15114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sz="4000">
                <a:latin typeface="Atkinson Hyperlegible Next SemiBold"/>
                <a:ea typeface="Atkinson Hyperlegible Next SemiBold"/>
                <a:cs typeface="Atkinson Hyperlegible Next SemiBold"/>
                <a:sym typeface="Atkinson Hyperlegible Next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713225" y="835750"/>
            <a:ext cx="1258200" cy="915900"/>
          </a:xfrm>
          <a:prstGeom prst="rect">
            <a:avLst/>
          </a:prstGeom>
          <a:noFill/>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p:nvPr/>
        </p:nvSpPr>
        <p:spPr>
          <a:xfrm>
            <a:off x="-76975" y="-92825"/>
            <a:ext cx="2621700" cy="52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17" name="Google Shape;17;p3"/>
          <p:cNvCxnSpPr/>
          <p:nvPr/>
        </p:nvCxnSpPr>
        <p:spPr>
          <a:xfrm>
            <a:off x="-230900" y="233800"/>
            <a:ext cx="9678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11" name="Shape 111"/>
        <p:cNvGrpSpPr/>
        <p:nvPr/>
      </p:nvGrpSpPr>
      <p:grpSpPr>
        <a:xfrm>
          <a:off x="0" y="0"/>
          <a:ext cx="0" cy="0"/>
          <a:chOff x="0" y="0"/>
          <a:chExt cx="0" cy="0"/>
        </a:xfrm>
      </p:grpSpPr>
      <p:cxnSp>
        <p:nvCxnSpPr>
          <p:cNvPr id="112" name="Google Shape;112;p21"/>
          <p:cNvCxnSpPr/>
          <p:nvPr/>
        </p:nvCxnSpPr>
        <p:spPr>
          <a:xfrm>
            <a:off x="-230900" y="233800"/>
            <a:ext cx="9678900" cy="0"/>
          </a:xfrm>
          <a:prstGeom prst="straightConnector1">
            <a:avLst/>
          </a:prstGeom>
          <a:noFill/>
          <a:ln cap="flat" cmpd="sng" w="9525">
            <a:solidFill>
              <a:schemeClr val="dk1"/>
            </a:solidFill>
            <a:prstDash val="solid"/>
            <a:round/>
            <a:headEnd len="med" w="med" type="none"/>
            <a:tailEnd len="med" w="med" type="none"/>
          </a:ln>
        </p:spPr>
      </p:cxnSp>
      <p:sp>
        <p:nvSpPr>
          <p:cNvPr id="113" name="Google Shape;113;p21"/>
          <p:cNvSpPr/>
          <p:nvPr/>
        </p:nvSpPr>
        <p:spPr>
          <a:xfrm rot="5400000">
            <a:off x="6353650" y="2289750"/>
            <a:ext cx="5182200" cy="56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14" name="Shape 114"/>
        <p:cNvGrpSpPr/>
        <p:nvPr/>
      </p:nvGrpSpPr>
      <p:grpSpPr>
        <a:xfrm>
          <a:off x="0" y="0"/>
          <a:ext cx="0" cy="0"/>
          <a:chOff x="0" y="0"/>
          <a:chExt cx="0" cy="0"/>
        </a:xfrm>
      </p:grpSpPr>
      <p:cxnSp>
        <p:nvCxnSpPr>
          <p:cNvPr id="115" name="Google Shape;115;p22"/>
          <p:cNvCxnSpPr/>
          <p:nvPr/>
        </p:nvCxnSpPr>
        <p:spPr>
          <a:xfrm>
            <a:off x="-230900" y="233800"/>
            <a:ext cx="9678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 name="Google Shape;20;p4"/>
          <p:cNvSpPr txBox="1"/>
          <p:nvPr>
            <p:ph idx="1" type="body"/>
          </p:nvPr>
        </p:nvSpPr>
        <p:spPr>
          <a:xfrm>
            <a:off x="720000" y="1215751"/>
            <a:ext cx="7704000" cy="172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cxnSp>
        <p:nvCxnSpPr>
          <p:cNvPr id="21" name="Google Shape;21;p4"/>
          <p:cNvCxnSpPr/>
          <p:nvPr/>
        </p:nvCxnSpPr>
        <p:spPr>
          <a:xfrm>
            <a:off x="-230900" y="233800"/>
            <a:ext cx="9678900" cy="0"/>
          </a:xfrm>
          <a:prstGeom prst="straightConnector1">
            <a:avLst/>
          </a:prstGeom>
          <a:noFill/>
          <a:ln cap="flat" cmpd="sng" w="9525">
            <a:solidFill>
              <a:schemeClr val="dk1"/>
            </a:solidFill>
            <a:prstDash val="solid"/>
            <a:round/>
            <a:headEnd len="med" w="med" type="none"/>
            <a:tailEnd len="med" w="med" type="none"/>
          </a:ln>
        </p:spPr>
      </p:cxnSp>
      <p:sp>
        <p:nvSpPr>
          <p:cNvPr id="22" name="Google Shape;22;p4"/>
          <p:cNvSpPr/>
          <p:nvPr/>
        </p:nvSpPr>
        <p:spPr>
          <a:xfrm rot="5400000">
            <a:off x="6353650" y="2289750"/>
            <a:ext cx="5182200" cy="56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 name="Google Shape;25;p5"/>
          <p:cNvSpPr txBox="1"/>
          <p:nvPr>
            <p:ph idx="1" type="subTitle"/>
          </p:nvPr>
        </p:nvSpPr>
        <p:spPr>
          <a:xfrm>
            <a:off x="713225" y="3735727"/>
            <a:ext cx="7054500" cy="7521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 name="Google Shape;26;p5"/>
          <p:cNvSpPr txBox="1"/>
          <p:nvPr>
            <p:ph idx="2" type="subTitle"/>
          </p:nvPr>
        </p:nvSpPr>
        <p:spPr>
          <a:xfrm>
            <a:off x="720025" y="2492787"/>
            <a:ext cx="7054500" cy="7521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 name="Google Shape;27;p5"/>
          <p:cNvSpPr txBox="1"/>
          <p:nvPr>
            <p:ph idx="3" type="subTitle"/>
          </p:nvPr>
        </p:nvSpPr>
        <p:spPr>
          <a:xfrm>
            <a:off x="720000" y="2002013"/>
            <a:ext cx="7054500" cy="490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16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 name="Google Shape;28;p5"/>
          <p:cNvSpPr txBox="1"/>
          <p:nvPr>
            <p:ph idx="4" type="subTitle"/>
          </p:nvPr>
        </p:nvSpPr>
        <p:spPr>
          <a:xfrm>
            <a:off x="713297" y="3245050"/>
            <a:ext cx="7054500" cy="490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1600">
                <a:solidFill>
                  <a:schemeClr val="dk1"/>
                </a:solidFill>
                <a:latin typeface="Raleway"/>
                <a:ea typeface="Raleway"/>
                <a:cs typeface="Raleway"/>
                <a:sym typeface="Raleway"/>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29" name="Google Shape;29;p5"/>
          <p:cNvCxnSpPr/>
          <p:nvPr/>
        </p:nvCxnSpPr>
        <p:spPr>
          <a:xfrm>
            <a:off x="-230900" y="233800"/>
            <a:ext cx="9678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32" name="Google Shape;32;p6"/>
          <p:cNvCxnSpPr/>
          <p:nvPr/>
        </p:nvCxnSpPr>
        <p:spPr>
          <a:xfrm>
            <a:off x="-230900" y="233800"/>
            <a:ext cx="9678900" cy="0"/>
          </a:xfrm>
          <a:prstGeom prst="straightConnector1">
            <a:avLst/>
          </a:prstGeom>
          <a:noFill/>
          <a:ln cap="flat" cmpd="sng" w="9525">
            <a:solidFill>
              <a:schemeClr val="dk1"/>
            </a:solidFill>
            <a:prstDash val="solid"/>
            <a:round/>
            <a:headEnd len="med" w="med" type="none"/>
            <a:tailEnd len="med" w="med" type="none"/>
          </a:ln>
        </p:spPr>
      </p:cxnSp>
      <p:sp>
        <p:nvSpPr>
          <p:cNvPr id="33" name="Google Shape;33;p6"/>
          <p:cNvSpPr/>
          <p:nvPr/>
        </p:nvSpPr>
        <p:spPr>
          <a:xfrm rot="5400000">
            <a:off x="6353650" y="2289750"/>
            <a:ext cx="5182200" cy="56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type="title"/>
          </p:nvPr>
        </p:nvSpPr>
        <p:spPr>
          <a:xfrm>
            <a:off x="720000" y="445026"/>
            <a:ext cx="4763700" cy="8586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atin typeface="Atkinson Hyperlegible Next SemiBold"/>
                <a:ea typeface="Atkinson Hyperlegible Next SemiBold"/>
                <a:cs typeface="Atkinson Hyperlegible Next SemiBold"/>
                <a:sym typeface="Atkinson Hyperlegible Next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 name="Google Shape;36;p7"/>
          <p:cNvSpPr txBox="1"/>
          <p:nvPr>
            <p:ph idx="1" type="subTitle"/>
          </p:nvPr>
        </p:nvSpPr>
        <p:spPr>
          <a:xfrm>
            <a:off x="1528800" y="1869400"/>
            <a:ext cx="4294800" cy="168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Open Sans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cxnSp>
        <p:nvCxnSpPr>
          <p:cNvPr id="37" name="Google Shape;37;p7"/>
          <p:cNvCxnSpPr/>
          <p:nvPr/>
        </p:nvCxnSpPr>
        <p:spPr>
          <a:xfrm>
            <a:off x="-230900" y="233800"/>
            <a:ext cx="9678900" cy="0"/>
          </a:xfrm>
          <a:prstGeom prst="straightConnector1">
            <a:avLst/>
          </a:prstGeom>
          <a:noFill/>
          <a:ln cap="flat" cmpd="sng" w="9525">
            <a:solidFill>
              <a:schemeClr val="dk1"/>
            </a:solidFill>
            <a:prstDash val="solid"/>
            <a:round/>
            <a:headEnd len="med" w="med" type="none"/>
            <a:tailEnd len="med" w="med" type="none"/>
          </a:ln>
        </p:spPr>
      </p:cxnSp>
      <p:sp>
        <p:nvSpPr>
          <p:cNvPr id="38" name="Google Shape;38;p7"/>
          <p:cNvSpPr/>
          <p:nvPr/>
        </p:nvSpPr>
        <p:spPr>
          <a:xfrm rot="5400000">
            <a:off x="6353650" y="2289750"/>
            <a:ext cx="5182200" cy="564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1768550" y="1307100"/>
            <a:ext cx="56070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txBox="1"/>
          <p:nvPr>
            <p:ph type="title"/>
          </p:nvPr>
        </p:nvSpPr>
        <p:spPr>
          <a:xfrm>
            <a:off x="2135550" y="1441675"/>
            <a:ext cx="4872900" cy="118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6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3" name="Google Shape;43;p9"/>
          <p:cNvSpPr txBox="1"/>
          <p:nvPr>
            <p:ph idx="1" type="subTitle"/>
          </p:nvPr>
        </p:nvSpPr>
        <p:spPr>
          <a:xfrm>
            <a:off x="2135550" y="2784625"/>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p:nvPr>
            <p:ph idx="2" type="pic"/>
          </p:nvPr>
        </p:nvSpPr>
        <p:spPr>
          <a:xfrm>
            <a:off x="0" y="0"/>
            <a:ext cx="9144000" cy="5143500"/>
          </a:xfrm>
          <a:prstGeom prst="rect">
            <a:avLst/>
          </a:prstGeom>
          <a:noFill/>
          <a:ln>
            <a:noFill/>
          </a:ln>
        </p:spPr>
      </p:sp>
      <p:sp>
        <p:nvSpPr>
          <p:cNvPr id="46" name="Google Shape;46;p10"/>
          <p:cNvSpPr txBox="1"/>
          <p:nvPr>
            <p:ph type="title"/>
          </p:nvPr>
        </p:nvSpPr>
        <p:spPr>
          <a:xfrm>
            <a:off x="720000" y="4014450"/>
            <a:ext cx="7704000" cy="572700"/>
          </a:xfrm>
          <a:prstGeom prst="rect">
            <a:avLst/>
          </a:prstGeom>
          <a:solidFill>
            <a:schemeClr val="dk1"/>
          </a:solidFill>
        </p:spPr>
        <p:txBody>
          <a:bodyPr anchorCtr="0" anchor="t" bIns="91425" lIns="91425" spcFirstLastPara="1" rIns="91425" wrap="square" tIns="91425">
            <a:noAutofit/>
          </a:bodyPr>
          <a:lstStyle>
            <a:lvl1pPr lvl="0" rtl="0" algn="ctr">
              <a:spcBef>
                <a:spcPts val="0"/>
              </a:spcBef>
              <a:spcAft>
                <a:spcPts val="0"/>
              </a:spcAft>
              <a:buClr>
                <a:schemeClr val="lt1"/>
              </a:buClr>
              <a:buSzPts val="2600"/>
              <a:buNone/>
              <a:defRPr sz="2500">
                <a:solidFill>
                  <a:schemeClr val="lt1"/>
                </a:solidFill>
              </a:defRPr>
            </a:lvl1pPr>
            <a:lvl2pPr lvl="1" rtl="0" algn="ctr">
              <a:spcBef>
                <a:spcPts val="0"/>
              </a:spcBef>
              <a:spcAft>
                <a:spcPts val="0"/>
              </a:spcAft>
              <a:buClr>
                <a:schemeClr val="lt1"/>
              </a:buClr>
              <a:buSzPts val="3500"/>
              <a:buNone/>
              <a:defRPr>
                <a:solidFill>
                  <a:schemeClr val="lt1"/>
                </a:solidFill>
              </a:defRPr>
            </a:lvl2pPr>
            <a:lvl3pPr lvl="2" rtl="0" algn="ctr">
              <a:spcBef>
                <a:spcPts val="0"/>
              </a:spcBef>
              <a:spcAft>
                <a:spcPts val="0"/>
              </a:spcAft>
              <a:buClr>
                <a:schemeClr val="lt1"/>
              </a:buClr>
              <a:buSzPts val="3500"/>
              <a:buNone/>
              <a:defRPr>
                <a:solidFill>
                  <a:schemeClr val="lt1"/>
                </a:solidFill>
              </a:defRPr>
            </a:lvl3pPr>
            <a:lvl4pPr lvl="3" rtl="0" algn="ctr">
              <a:spcBef>
                <a:spcPts val="0"/>
              </a:spcBef>
              <a:spcAft>
                <a:spcPts val="0"/>
              </a:spcAft>
              <a:buClr>
                <a:schemeClr val="lt1"/>
              </a:buClr>
              <a:buSzPts val="3500"/>
              <a:buNone/>
              <a:defRPr>
                <a:solidFill>
                  <a:schemeClr val="lt1"/>
                </a:solidFill>
              </a:defRPr>
            </a:lvl4pPr>
            <a:lvl5pPr lvl="4" rtl="0" algn="ctr">
              <a:spcBef>
                <a:spcPts val="0"/>
              </a:spcBef>
              <a:spcAft>
                <a:spcPts val="0"/>
              </a:spcAft>
              <a:buClr>
                <a:schemeClr val="lt1"/>
              </a:buClr>
              <a:buSzPts val="3500"/>
              <a:buNone/>
              <a:defRPr>
                <a:solidFill>
                  <a:schemeClr val="lt1"/>
                </a:solidFill>
              </a:defRPr>
            </a:lvl5pPr>
            <a:lvl6pPr lvl="5" rtl="0" algn="ctr">
              <a:spcBef>
                <a:spcPts val="0"/>
              </a:spcBef>
              <a:spcAft>
                <a:spcPts val="0"/>
              </a:spcAft>
              <a:buClr>
                <a:schemeClr val="lt1"/>
              </a:buClr>
              <a:buSzPts val="3500"/>
              <a:buNone/>
              <a:defRPr>
                <a:solidFill>
                  <a:schemeClr val="lt1"/>
                </a:solidFill>
              </a:defRPr>
            </a:lvl6pPr>
            <a:lvl7pPr lvl="6" rtl="0" algn="ctr">
              <a:spcBef>
                <a:spcPts val="0"/>
              </a:spcBef>
              <a:spcAft>
                <a:spcPts val="0"/>
              </a:spcAft>
              <a:buClr>
                <a:schemeClr val="lt1"/>
              </a:buClr>
              <a:buSzPts val="3500"/>
              <a:buNone/>
              <a:defRPr>
                <a:solidFill>
                  <a:schemeClr val="lt1"/>
                </a:solidFill>
              </a:defRPr>
            </a:lvl7pPr>
            <a:lvl8pPr lvl="7" rtl="0" algn="ctr">
              <a:spcBef>
                <a:spcPts val="0"/>
              </a:spcBef>
              <a:spcAft>
                <a:spcPts val="0"/>
              </a:spcAft>
              <a:buClr>
                <a:schemeClr val="lt1"/>
              </a:buClr>
              <a:buSzPts val="3500"/>
              <a:buNone/>
              <a:defRPr>
                <a:solidFill>
                  <a:schemeClr val="lt1"/>
                </a:solidFill>
              </a:defRPr>
            </a:lvl8pPr>
            <a:lvl9pPr lvl="8" rtl="0" algn="ctr">
              <a:spcBef>
                <a:spcPts val="0"/>
              </a:spcBef>
              <a:spcAft>
                <a:spcPts val="0"/>
              </a:spcAft>
              <a:buClr>
                <a:schemeClr val="lt1"/>
              </a:buClr>
              <a:buSzPts val="35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Atkinson Hyperlegible Next Medium"/>
              <a:buNone/>
              <a:defRPr sz="2600">
                <a:solidFill>
                  <a:schemeClr val="dk1"/>
                </a:solidFill>
                <a:latin typeface="Atkinson Hyperlegible Next Medium"/>
                <a:ea typeface="Atkinson Hyperlegible Next Medium"/>
                <a:cs typeface="Atkinson Hyperlegible Next Medium"/>
                <a:sym typeface="Atkinson Hyperlegible Next Medium"/>
              </a:defRPr>
            </a:lvl1pPr>
            <a:lvl2pPr lvl="1" rtl="0">
              <a:spcBef>
                <a:spcPts val="0"/>
              </a:spcBef>
              <a:spcAft>
                <a:spcPts val="0"/>
              </a:spcAft>
              <a:buClr>
                <a:schemeClr val="dk1"/>
              </a:buClr>
              <a:buSzPts val="3500"/>
              <a:buFont typeface="Atkinson Hyperlegible Next Medium"/>
              <a:buNone/>
              <a:defRPr sz="3500">
                <a:solidFill>
                  <a:schemeClr val="dk1"/>
                </a:solidFill>
                <a:latin typeface="Atkinson Hyperlegible Next Medium"/>
                <a:ea typeface="Atkinson Hyperlegible Next Medium"/>
                <a:cs typeface="Atkinson Hyperlegible Next Medium"/>
                <a:sym typeface="Atkinson Hyperlegible Next Medium"/>
              </a:defRPr>
            </a:lvl2pPr>
            <a:lvl3pPr lvl="2" rtl="0">
              <a:spcBef>
                <a:spcPts val="0"/>
              </a:spcBef>
              <a:spcAft>
                <a:spcPts val="0"/>
              </a:spcAft>
              <a:buClr>
                <a:schemeClr val="dk1"/>
              </a:buClr>
              <a:buSzPts val="3500"/>
              <a:buFont typeface="Atkinson Hyperlegible Next Medium"/>
              <a:buNone/>
              <a:defRPr sz="3500">
                <a:solidFill>
                  <a:schemeClr val="dk1"/>
                </a:solidFill>
                <a:latin typeface="Atkinson Hyperlegible Next Medium"/>
                <a:ea typeface="Atkinson Hyperlegible Next Medium"/>
                <a:cs typeface="Atkinson Hyperlegible Next Medium"/>
                <a:sym typeface="Atkinson Hyperlegible Next Medium"/>
              </a:defRPr>
            </a:lvl3pPr>
            <a:lvl4pPr lvl="3" rtl="0">
              <a:spcBef>
                <a:spcPts val="0"/>
              </a:spcBef>
              <a:spcAft>
                <a:spcPts val="0"/>
              </a:spcAft>
              <a:buClr>
                <a:schemeClr val="dk1"/>
              </a:buClr>
              <a:buSzPts val="3500"/>
              <a:buFont typeface="Atkinson Hyperlegible Next Medium"/>
              <a:buNone/>
              <a:defRPr sz="3500">
                <a:solidFill>
                  <a:schemeClr val="dk1"/>
                </a:solidFill>
                <a:latin typeface="Atkinson Hyperlegible Next Medium"/>
                <a:ea typeface="Atkinson Hyperlegible Next Medium"/>
                <a:cs typeface="Atkinson Hyperlegible Next Medium"/>
                <a:sym typeface="Atkinson Hyperlegible Next Medium"/>
              </a:defRPr>
            </a:lvl4pPr>
            <a:lvl5pPr lvl="4" rtl="0">
              <a:spcBef>
                <a:spcPts val="0"/>
              </a:spcBef>
              <a:spcAft>
                <a:spcPts val="0"/>
              </a:spcAft>
              <a:buClr>
                <a:schemeClr val="dk1"/>
              </a:buClr>
              <a:buSzPts val="3500"/>
              <a:buFont typeface="Atkinson Hyperlegible Next Medium"/>
              <a:buNone/>
              <a:defRPr sz="3500">
                <a:solidFill>
                  <a:schemeClr val="dk1"/>
                </a:solidFill>
                <a:latin typeface="Atkinson Hyperlegible Next Medium"/>
                <a:ea typeface="Atkinson Hyperlegible Next Medium"/>
                <a:cs typeface="Atkinson Hyperlegible Next Medium"/>
                <a:sym typeface="Atkinson Hyperlegible Next Medium"/>
              </a:defRPr>
            </a:lvl5pPr>
            <a:lvl6pPr lvl="5" rtl="0">
              <a:spcBef>
                <a:spcPts val="0"/>
              </a:spcBef>
              <a:spcAft>
                <a:spcPts val="0"/>
              </a:spcAft>
              <a:buClr>
                <a:schemeClr val="dk1"/>
              </a:buClr>
              <a:buSzPts val="3500"/>
              <a:buFont typeface="Atkinson Hyperlegible Next Medium"/>
              <a:buNone/>
              <a:defRPr sz="3500">
                <a:solidFill>
                  <a:schemeClr val="dk1"/>
                </a:solidFill>
                <a:latin typeface="Atkinson Hyperlegible Next Medium"/>
                <a:ea typeface="Atkinson Hyperlegible Next Medium"/>
                <a:cs typeface="Atkinson Hyperlegible Next Medium"/>
                <a:sym typeface="Atkinson Hyperlegible Next Medium"/>
              </a:defRPr>
            </a:lvl6pPr>
            <a:lvl7pPr lvl="6" rtl="0">
              <a:spcBef>
                <a:spcPts val="0"/>
              </a:spcBef>
              <a:spcAft>
                <a:spcPts val="0"/>
              </a:spcAft>
              <a:buClr>
                <a:schemeClr val="dk1"/>
              </a:buClr>
              <a:buSzPts val="3500"/>
              <a:buFont typeface="Atkinson Hyperlegible Next Medium"/>
              <a:buNone/>
              <a:defRPr sz="3500">
                <a:solidFill>
                  <a:schemeClr val="dk1"/>
                </a:solidFill>
                <a:latin typeface="Atkinson Hyperlegible Next Medium"/>
                <a:ea typeface="Atkinson Hyperlegible Next Medium"/>
                <a:cs typeface="Atkinson Hyperlegible Next Medium"/>
                <a:sym typeface="Atkinson Hyperlegible Next Medium"/>
              </a:defRPr>
            </a:lvl7pPr>
            <a:lvl8pPr lvl="7" rtl="0">
              <a:spcBef>
                <a:spcPts val="0"/>
              </a:spcBef>
              <a:spcAft>
                <a:spcPts val="0"/>
              </a:spcAft>
              <a:buClr>
                <a:schemeClr val="dk1"/>
              </a:buClr>
              <a:buSzPts val="3500"/>
              <a:buFont typeface="Atkinson Hyperlegible Next Medium"/>
              <a:buNone/>
              <a:defRPr sz="3500">
                <a:solidFill>
                  <a:schemeClr val="dk1"/>
                </a:solidFill>
                <a:latin typeface="Atkinson Hyperlegible Next Medium"/>
                <a:ea typeface="Atkinson Hyperlegible Next Medium"/>
                <a:cs typeface="Atkinson Hyperlegible Next Medium"/>
                <a:sym typeface="Atkinson Hyperlegible Next Medium"/>
              </a:defRPr>
            </a:lvl8pPr>
            <a:lvl9pPr lvl="8" rtl="0">
              <a:spcBef>
                <a:spcPts val="0"/>
              </a:spcBef>
              <a:spcAft>
                <a:spcPts val="0"/>
              </a:spcAft>
              <a:buClr>
                <a:schemeClr val="dk1"/>
              </a:buClr>
              <a:buSzPts val="3500"/>
              <a:buFont typeface="Atkinson Hyperlegible Next Medium"/>
              <a:buNone/>
              <a:defRPr sz="3500">
                <a:solidFill>
                  <a:schemeClr val="dk1"/>
                </a:solidFill>
                <a:latin typeface="Atkinson Hyperlegible Next Medium"/>
                <a:ea typeface="Atkinson Hyperlegible Next Medium"/>
                <a:cs typeface="Atkinson Hyperlegible Next Medium"/>
                <a:sym typeface="Atkinson Hyperlegible Next Medium"/>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transition spd="med">
    <p:push/>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comments" Target="../comments/commen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hyperlink" Target="https://github.com/ro-the-creator/M5-The-Green-Link" TargetMode="External"/><Relationship Id="rId4" Type="http://schemas.openxmlformats.org/officeDocument/2006/relationships/image" Target="../media/image3.jpg"/><Relationship Id="rId9" Type="http://schemas.openxmlformats.org/officeDocument/2006/relationships/image" Target="../media/image18.png"/><Relationship Id="rId5" Type="http://schemas.openxmlformats.org/officeDocument/2006/relationships/image" Target="../media/image5.jpg"/><Relationship Id="rId6" Type="http://schemas.openxmlformats.org/officeDocument/2006/relationships/hyperlink" Target="https://www.linkedin.com/in/rolandoma33/" TargetMode="External"/><Relationship Id="rId7" Type="http://schemas.openxmlformats.org/officeDocument/2006/relationships/hyperlink" Target="https://www.linkedin.com/in/kabbosultan/" TargetMode="External"/><Relationship Id="rId8"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data.cityofnewyork.us/City-Government/LinkNYC-Weekly-Usage-Updated-/nxmt-wszr/about_data" TargetMode="External"/><Relationship Id="rId4" Type="http://schemas.openxmlformats.org/officeDocument/2006/relationships/hyperlink" Target="https://data.cityofnewyork.us/Social-Services/LinkNYC-Kiosk-Locations/s4kf-3yrf/about_dat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ctrTitle"/>
          </p:nvPr>
        </p:nvSpPr>
        <p:spPr>
          <a:xfrm>
            <a:off x="308525" y="1749175"/>
            <a:ext cx="5007300" cy="113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5300">
                <a:latin typeface="Atkinson Hyperlegible Next"/>
                <a:ea typeface="Atkinson Hyperlegible Next"/>
                <a:cs typeface="Atkinson Hyperlegible Next"/>
                <a:sym typeface="Atkinson Hyperlegible Next"/>
              </a:rPr>
              <a:t>The Green Link</a:t>
            </a:r>
            <a:endParaRPr b="1" sz="5300">
              <a:latin typeface="Atkinson Hyperlegible Next"/>
              <a:ea typeface="Atkinson Hyperlegible Next"/>
              <a:cs typeface="Atkinson Hyperlegible Next"/>
              <a:sym typeface="Atkinson Hyperlegible Next"/>
            </a:endParaRPr>
          </a:p>
        </p:txBody>
      </p:sp>
      <p:sp>
        <p:nvSpPr>
          <p:cNvPr id="121" name="Google Shape;121;p23"/>
          <p:cNvSpPr txBox="1"/>
          <p:nvPr>
            <p:ph idx="1" type="subTitle"/>
          </p:nvPr>
        </p:nvSpPr>
        <p:spPr>
          <a:xfrm>
            <a:off x="345250" y="2883775"/>
            <a:ext cx="4261200" cy="8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ethical analysis of LinkNYC kiosk usage and energy consumption</a:t>
            </a:r>
            <a:endParaRPr/>
          </a:p>
        </p:txBody>
      </p:sp>
      <p:pic>
        <p:nvPicPr>
          <p:cNvPr id="122" name="Google Shape;122;p23" title="freepik__expand__15028.jpeg"/>
          <p:cNvPicPr preferRelativeResize="0"/>
          <p:nvPr/>
        </p:nvPicPr>
        <p:blipFill rotWithShape="1">
          <a:blip r:embed="rId3">
            <a:alphaModFix/>
          </a:blip>
          <a:srcRect b="4077" l="0" r="0" t="4077"/>
          <a:stretch/>
        </p:blipFill>
        <p:spPr>
          <a:xfrm>
            <a:off x="5399900" y="0"/>
            <a:ext cx="3744000" cy="5143800"/>
          </a:xfrm>
          <a:prstGeom prst="round1Rect">
            <a:avLst>
              <a:gd fmla="val 50000" name="adj"/>
            </a:avLst>
          </a:prstGeom>
          <a:noFill/>
          <a:ln>
            <a:noFill/>
          </a:ln>
        </p:spPr>
      </p:pic>
      <p:sp>
        <p:nvSpPr>
          <p:cNvPr id="123" name="Google Shape;123;p23"/>
          <p:cNvSpPr/>
          <p:nvPr/>
        </p:nvSpPr>
        <p:spPr>
          <a:xfrm>
            <a:off x="308513" y="4145150"/>
            <a:ext cx="1934100" cy="532200"/>
          </a:xfrm>
          <a:prstGeom prst="ellipse">
            <a:avLst/>
          </a:prstGeom>
          <a:noFill/>
          <a:ln cap="flat" cmpd="sng" w="12950">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357">
                <a:solidFill>
                  <a:schemeClr val="dk1"/>
                </a:solidFill>
                <a:latin typeface="Albert Sans"/>
                <a:ea typeface="Albert Sans"/>
                <a:cs typeface="Albert Sans"/>
                <a:sym typeface="Albert Sans"/>
              </a:rPr>
              <a:t>By Rolando Mancilla-Rojas</a:t>
            </a:r>
            <a:endParaRPr sz="1357">
              <a:solidFill>
                <a:schemeClr val="dk1"/>
              </a:solidFill>
              <a:latin typeface="Albert Sans"/>
              <a:ea typeface="Albert Sans"/>
              <a:cs typeface="Albert Sans"/>
              <a:sym typeface="Albert Sans"/>
            </a:endParaRPr>
          </a:p>
        </p:txBody>
      </p:sp>
      <p:sp>
        <p:nvSpPr>
          <p:cNvPr id="124" name="Google Shape;124;p23"/>
          <p:cNvSpPr/>
          <p:nvPr/>
        </p:nvSpPr>
        <p:spPr>
          <a:xfrm>
            <a:off x="2357225" y="4163075"/>
            <a:ext cx="1784100" cy="514500"/>
          </a:xfrm>
          <a:prstGeom prst="ellipse">
            <a:avLst/>
          </a:prstGeom>
          <a:noFill/>
          <a:ln cap="flat" cmpd="sng" w="12950">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357">
                <a:solidFill>
                  <a:schemeClr val="dk1"/>
                </a:solidFill>
                <a:latin typeface="Albert Sans Medium"/>
                <a:ea typeface="Albert Sans Medium"/>
                <a:cs typeface="Albert Sans Medium"/>
                <a:sym typeface="Albert Sans Medium"/>
              </a:rPr>
              <a:t>And</a:t>
            </a:r>
            <a:r>
              <a:rPr lang="en" sz="1357">
                <a:solidFill>
                  <a:schemeClr val="dk1"/>
                </a:solidFill>
                <a:latin typeface="Albert Sans Medium"/>
                <a:ea typeface="Albert Sans Medium"/>
                <a:cs typeface="Albert Sans Medium"/>
                <a:sym typeface="Albert Sans Medium"/>
              </a:rPr>
              <a:t> Kabbo Sultan</a:t>
            </a:r>
            <a:endParaRPr sz="1357">
              <a:solidFill>
                <a:schemeClr val="dk1"/>
              </a:solidFill>
              <a:latin typeface="Albert Sans Medium"/>
              <a:ea typeface="Albert Sans Medium"/>
              <a:cs typeface="Albert Sans Medium"/>
              <a:sym typeface="Albert Sans Medium"/>
            </a:endParaRPr>
          </a:p>
        </p:txBody>
      </p:sp>
      <p:pic>
        <p:nvPicPr>
          <p:cNvPr id="125" name="Google Shape;125;p23"/>
          <p:cNvPicPr preferRelativeResize="0"/>
          <p:nvPr/>
        </p:nvPicPr>
        <p:blipFill>
          <a:blip r:embed="rId4">
            <a:alphaModFix/>
          </a:blip>
          <a:stretch>
            <a:fillRect/>
          </a:stretch>
        </p:blipFill>
        <p:spPr>
          <a:xfrm>
            <a:off x="2153525" y="431875"/>
            <a:ext cx="1317300" cy="1317300"/>
          </a:xfrm>
          <a:prstGeom prst="roundRect">
            <a:avLst>
              <a:gd fmla="val 16667" name="adj"/>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2"/>
          <p:cNvPicPr preferRelativeResize="0"/>
          <p:nvPr>
            <p:ph idx="2" type="pic"/>
          </p:nvPr>
        </p:nvPicPr>
        <p:blipFill rotWithShape="1">
          <a:blip r:embed="rId3">
            <a:alphaModFix/>
          </a:blip>
          <a:srcRect b="0" l="6079" r="6070" t="0"/>
          <a:stretch/>
        </p:blipFill>
        <p:spPr>
          <a:xfrm flipH="1">
            <a:off x="300" y="0"/>
            <a:ext cx="3421500" cy="5143500"/>
          </a:xfrm>
          <a:prstGeom prst="round1Rect">
            <a:avLst>
              <a:gd fmla="val 40781" name="adj"/>
            </a:avLst>
          </a:prstGeom>
          <a:noFill/>
          <a:ln>
            <a:noFill/>
          </a:ln>
        </p:spPr>
      </p:pic>
      <p:sp>
        <p:nvSpPr>
          <p:cNvPr id="240" name="Google Shape;240;p32"/>
          <p:cNvSpPr txBox="1"/>
          <p:nvPr>
            <p:ph type="title"/>
          </p:nvPr>
        </p:nvSpPr>
        <p:spPr>
          <a:xfrm>
            <a:off x="4555375" y="1716475"/>
            <a:ext cx="4044000" cy="915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Funnel Analysis</a:t>
            </a:r>
            <a:endParaRPr/>
          </a:p>
        </p:txBody>
      </p:sp>
      <p:sp>
        <p:nvSpPr>
          <p:cNvPr id="241" name="Google Shape;241;p32"/>
          <p:cNvSpPr txBox="1"/>
          <p:nvPr>
            <p:ph idx="2" type="title"/>
          </p:nvPr>
        </p:nvSpPr>
        <p:spPr>
          <a:xfrm>
            <a:off x="713225" y="835750"/>
            <a:ext cx="12582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242" name="Google Shape;242;p32"/>
          <p:cNvGrpSpPr/>
          <p:nvPr/>
        </p:nvGrpSpPr>
        <p:grpSpPr>
          <a:xfrm>
            <a:off x="5838722" y="2816851"/>
            <a:ext cx="1852616" cy="1498773"/>
            <a:chOff x="4293069" y="1395910"/>
            <a:chExt cx="1302000" cy="1053323"/>
          </a:xfrm>
        </p:grpSpPr>
        <p:sp>
          <p:nvSpPr>
            <p:cNvPr id="243" name="Google Shape;243;p32"/>
            <p:cNvSpPr/>
            <p:nvPr/>
          </p:nvSpPr>
          <p:spPr>
            <a:xfrm flipH="1" rot="10800000">
              <a:off x="4293069" y="1395910"/>
              <a:ext cx="1302000" cy="258300"/>
            </a:xfrm>
            <a:prstGeom prst="trapezoid">
              <a:avLst>
                <a:gd fmla="val 53979"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4" name="Google Shape;244;p32"/>
            <p:cNvSpPr/>
            <p:nvPr/>
          </p:nvSpPr>
          <p:spPr>
            <a:xfrm flipH="1" rot="10800000">
              <a:off x="4499535" y="1659818"/>
              <a:ext cx="888900" cy="258300"/>
            </a:xfrm>
            <a:prstGeom prst="trapezoid">
              <a:avLst>
                <a:gd fmla="val 53979"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5" name="Google Shape;245;p32"/>
            <p:cNvSpPr/>
            <p:nvPr/>
          </p:nvSpPr>
          <p:spPr>
            <a:xfrm flipH="1" rot="10800000">
              <a:off x="4684119" y="1923726"/>
              <a:ext cx="519900" cy="258300"/>
            </a:xfrm>
            <a:prstGeom prst="trapezoid">
              <a:avLst>
                <a:gd fmla="val 53979" name="adj"/>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46" name="Google Shape;246;p32"/>
            <p:cNvSpPr/>
            <p:nvPr/>
          </p:nvSpPr>
          <p:spPr>
            <a:xfrm rot="5400000">
              <a:off x="4819316" y="2209983"/>
              <a:ext cx="261600" cy="2169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3"/>
          <p:cNvPicPr preferRelativeResize="0"/>
          <p:nvPr/>
        </p:nvPicPr>
        <p:blipFill>
          <a:blip r:embed="rId3">
            <a:alphaModFix/>
          </a:blip>
          <a:stretch>
            <a:fillRect/>
          </a:stretch>
        </p:blipFill>
        <p:spPr>
          <a:xfrm>
            <a:off x="0" y="0"/>
            <a:ext cx="9144000" cy="3098501"/>
          </a:xfrm>
          <a:prstGeom prst="rect">
            <a:avLst/>
          </a:prstGeom>
          <a:no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grpSp>
        <p:nvGrpSpPr>
          <p:cNvPr id="252" name="Google Shape;252;p33"/>
          <p:cNvGrpSpPr/>
          <p:nvPr/>
        </p:nvGrpSpPr>
        <p:grpSpPr>
          <a:xfrm>
            <a:off x="23" y="3338908"/>
            <a:ext cx="4160298" cy="909437"/>
            <a:chOff x="2098900" y="2390725"/>
            <a:chExt cx="1245300" cy="280500"/>
          </a:xfrm>
        </p:grpSpPr>
        <p:sp>
          <p:nvSpPr>
            <p:cNvPr id="253" name="Google Shape;253;p33"/>
            <p:cNvSpPr/>
            <p:nvPr/>
          </p:nvSpPr>
          <p:spPr>
            <a:xfrm>
              <a:off x="2098900" y="2390725"/>
              <a:ext cx="1245300" cy="280500"/>
            </a:xfrm>
            <a:prstGeom prst="rect">
              <a:avLst/>
            </a:prstGeom>
            <a:solidFill>
              <a:srgbClr val="949D7D"/>
            </a:solidFill>
            <a:ln cap="flat" cmpd="sng" w="30875">
              <a:solidFill>
                <a:schemeClr val="lt1"/>
              </a:solidFill>
              <a:prstDash val="solid"/>
              <a:round/>
              <a:headEnd len="sm" w="sm" type="none"/>
              <a:tailEnd len="sm" w="sm" type="none"/>
            </a:ln>
          </p:spPr>
          <p:txBody>
            <a:bodyPr anchorCtr="0" anchor="t" bIns="296425" lIns="296425" spcFirstLastPara="1" rIns="296425" wrap="square" tIns="296425">
              <a:noAutofit/>
            </a:bodyPr>
            <a:lstStyle/>
            <a:p>
              <a:pPr indent="0" lvl="0" marL="0" rtl="0" algn="l">
                <a:spcBef>
                  <a:spcPts val="0"/>
                </a:spcBef>
                <a:spcAft>
                  <a:spcPts val="0"/>
                </a:spcAft>
                <a:buNone/>
              </a:pPr>
              <a:r>
                <a:t/>
              </a:r>
              <a:endParaRPr b="1" sz="2539">
                <a:latin typeface="Inter"/>
                <a:ea typeface="Inter"/>
                <a:cs typeface="Inter"/>
                <a:sym typeface="Inter"/>
              </a:endParaRPr>
            </a:p>
          </p:txBody>
        </p:sp>
        <p:sp>
          <p:nvSpPr>
            <p:cNvPr id="254" name="Google Shape;254;p33"/>
            <p:cNvSpPr/>
            <p:nvPr/>
          </p:nvSpPr>
          <p:spPr>
            <a:xfrm>
              <a:off x="2098900" y="2390725"/>
              <a:ext cx="355500" cy="280500"/>
            </a:xfrm>
            <a:prstGeom prst="homePlate">
              <a:avLst>
                <a:gd fmla="val 50000" name="adj"/>
              </a:avLst>
            </a:prstGeom>
            <a:solidFill>
              <a:srgbClr val="949D7D"/>
            </a:solidFill>
            <a:ln cap="flat" cmpd="sng" w="61775">
              <a:solidFill>
                <a:schemeClr val="lt1"/>
              </a:solidFill>
              <a:prstDash val="solid"/>
              <a:round/>
              <a:headEnd len="sm" w="sm" type="none"/>
              <a:tailEnd len="sm" w="sm" type="none"/>
            </a:ln>
          </p:spPr>
          <p:txBody>
            <a:bodyPr anchorCtr="0" anchor="ctr" bIns="296425" lIns="296425" spcFirstLastPara="1" rIns="296425" wrap="square" tIns="296425">
              <a:noAutofit/>
            </a:bodyPr>
            <a:lstStyle/>
            <a:p>
              <a:pPr indent="0" lvl="0" marL="0" rtl="0" algn="ctr">
                <a:spcBef>
                  <a:spcPts val="0"/>
                </a:spcBef>
                <a:spcAft>
                  <a:spcPts val="0"/>
                </a:spcAft>
                <a:buNone/>
              </a:pPr>
              <a:r>
                <a:t/>
              </a:r>
              <a:endParaRPr sz="4539">
                <a:latin typeface="Inter"/>
                <a:ea typeface="Inter"/>
                <a:cs typeface="Inter"/>
                <a:sym typeface="Inter"/>
              </a:endParaRPr>
            </a:p>
          </p:txBody>
        </p:sp>
      </p:grpSp>
      <p:sp>
        <p:nvSpPr>
          <p:cNvPr id="255" name="Google Shape;255;p33"/>
          <p:cNvSpPr/>
          <p:nvPr/>
        </p:nvSpPr>
        <p:spPr>
          <a:xfrm>
            <a:off x="3063509" y="3338908"/>
            <a:ext cx="4160400" cy="909300"/>
          </a:xfrm>
          <a:prstGeom prst="rect">
            <a:avLst/>
          </a:prstGeom>
          <a:solidFill>
            <a:srgbClr val="949D7D"/>
          </a:solidFill>
          <a:ln cap="flat" cmpd="sng" w="30875">
            <a:solidFill>
              <a:schemeClr val="lt1"/>
            </a:solidFill>
            <a:prstDash val="solid"/>
            <a:round/>
            <a:headEnd len="sm" w="sm" type="none"/>
            <a:tailEnd len="sm" w="sm" type="none"/>
          </a:ln>
        </p:spPr>
        <p:txBody>
          <a:bodyPr anchorCtr="0" anchor="ctr" bIns="296425" lIns="296425" spcFirstLastPara="1" rIns="296425" wrap="square" tIns="296425">
            <a:noAutofit/>
          </a:bodyPr>
          <a:lstStyle/>
          <a:p>
            <a:pPr indent="0" lvl="0" marL="0" rtl="0" algn="ctr">
              <a:spcBef>
                <a:spcPts val="0"/>
              </a:spcBef>
              <a:spcAft>
                <a:spcPts val="0"/>
              </a:spcAft>
              <a:buNone/>
            </a:pPr>
            <a:r>
              <a:t/>
            </a:r>
            <a:endParaRPr sz="4539">
              <a:latin typeface="Inter"/>
              <a:ea typeface="Inter"/>
              <a:cs typeface="Inter"/>
              <a:sym typeface="Inter"/>
            </a:endParaRPr>
          </a:p>
        </p:txBody>
      </p:sp>
      <p:sp>
        <p:nvSpPr>
          <p:cNvPr id="256" name="Google Shape;256;p33"/>
          <p:cNvSpPr/>
          <p:nvPr/>
        </p:nvSpPr>
        <p:spPr>
          <a:xfrm>
            <a:off x="3063509" y="3338908"/>
            <a:ext cx="1187700" cy="909300"/>
          </a:xfrm>
          <a:prstGeom prst="homePlate">
            <a:avLst>
              <a:gd fmla="val 50000" name="adj"/>
            </a:avLst>
          </a:prstGeom>
          <a:solidFill>
            <a:srgbClr val="949D7D"/>
          </a:solidFill>
          <a:ln cap="flat" cmpd="sng" w="61775">
            <a:solidFill>
              <a:schemeClr val="lt1"/>
            </a:solidFill>
            <a:prstDash val="solid"/>
            <a:round/>
            <a:headEnd len="sm" w="sm" type="none"/>
            <a:tailEnd len="sm" w="sm" type="none"/>
          </a:ln>
        </p:spPr>
        <p:txBody>
          <a:bodyPr anchorCtr="0" anchor="ctr" bIns="296425" lIns="296425" spcFirstLastPara="1" rIns="296425" wrap="square" tIns="296425">
            <a:noAutofit/>
          </a:bodyPr>
          <a:lstStyle/>
          <a:p>
            <a:pPr indent="0" lvl="0" marL="0" rtl="0" algn="ctr">
              <a:spcBef>
                <a:spcPts val="0"/>
              </a:spcBef>
              <a:spcAft>
                <a:spcPts val="0"/>
              </a:spcAft>
              <a:buNone/>
            </a:pPr>
            <a:r>
              <a:t/>
            </a:r>
            <a:endParaRPr sz="4539">
              <a:latin typeface="Inter"/>
              <a:ea typeface="Inter"/>
              <a:cs typeface="Inter"/>
              <a:sym typeface="Inter"/>
            </a:endParaRPr>
          </a:p>
        </p:txBody>
      </p:sp>
      <p:sp>
        <p:nvSpPr>
          <p:cNvPr id="257" name="Google Shape;257;p33"/>
          <p:cNvSpPr/>
          <p:nvPr/>
        </p:nvSpPr>
        <p:spPr>
          <a:xfrm>
            <a:off x="6364174" y="3338896"/>
            <a:ext cx="2779800" cy="909300"/>
          </a:xfrm>
          <a:prstGeom prst="rect">
            <a:avLst/>
          </a:prstGeom>
          <a:solidFill>
            <a:srgbClr val="949D7D"/>
          </a:solidFill>
          <a:ln cap="flat" cmpd="sng" w="30875">
            <a:solidFill>
              <a:schemeClr val="lt1"/>
            </a:solidFill>
            <a:prstDash val="solid"/>
            <a:round/>
            <a:headEnd len="sm" w="sm" type="none"/>
            <a:tailEnd len="sm" w="sm" type="none"/>
          </a:ln>
        </p:spPr>
        <p:txBody>
          <a:bodyPr anchorCtr="0" anchor="ctr" bIns="296425" lIns="296425" spcFirstLastPara="1" rIns="296425" wrap="square" tIns="296425">
            <a:noAutofit/>
          </a:bodyPr>
          <a:lstStyle/>
          <a:p>
            <a:pPr indent="0" lvl="0" marL="0" rtl="0" algn="ctr">
              <a:spcBef>
                <a:spcPts val="0"/>
              </a:spcBef>
              <a:spcAft>
                <a:spcPts val="0"/>
              </a:spcAft>
              <a:buNone/>
            </a:pPr>
            <a:r>
              <a:t/>
            </a:r>
            <a:endParaRPr sz="4539">
              <a:latin typeface="Inter"/>
              <a:ea typeface="Inter"/>
              <a:cs typeface="Inter"/>
              <a:sym typeface="Inter"/>
            </a:endParaRPr>
          </a:p>
        </p:txBody>
      </p:sp>
      <p:sp>
        <p:nvSpPr>
          <p:cNvPr id="258" name="Google Shape;258;p33"/>
          <p:cNvSpPr/>
          <p:nvPr/>
        </p:nvSpPr>
        <p:spPr>
          <a:xfrm>
            <a:off x="6216979" y="3338908"/>
            <a:ext cx="1187700" cy="909300"/>
          </a:xfrm>
          <a:prstGeom prst="homePlate">
            <a:avLst>
              <a:gd fmla="val 50000" name="adj"/>
            </a:avLst>
          </a:prstGeom>
          <a:solidFill>
            <a:srgbClr val="949D7D"/>
          </a:solidFill>
          <a:ln cap="flat" cmpd="sng" w="61775">
            <a:solidFill>
              <a:schemeClr val="lt1"/>
            </a:solidFill>
            <a:prstDash val="solid"/>
            <a:round/>
            <a:headEnd len="sm" w="sm" type="none"/>
            <a:tailEnd len="sm" w="sm" type="none"/>
          </a:ln>
        </p:spPr>
        <p:txBody>
          <a:bodyPr anchorCtr="0" anchor="ctr" bIns="296425" lIns="296425" spcFirstLastPara="1" rIns="296425" wrap="square" tIns="296425">
            <a:noAutofit/>
          </a:bodyPr>
          <a:lstStyle/>
          <a:p>
            <a:pPr indent="0" lvl="0" marL="0" rtl="0" algn="ctr">
              <a:spcBef>
                <a:spcPts val="0"/>
              </a:spcBef>
              <a:spcAft>
                <a:spcPts val="0"/>
              </a:spcAft>
              <a:buNone/>
            </a:pPr>
            <a:r>
              <a:t/>
            </a:r>
            <a:endParaRPr sz="4539">
              <a:latin typeface="Inter"/>
              <a:ea typeface="Inter"/>
              <a:cs typeface="Inter"/>
              <a:sym typeface="Inter"/>
            </a:endParaRPr>
          </a:p>
        </p:txBody>
      </p:sp>
      <p:sp>
        <p:nvSpPr>
          <p:cNvPr id="259" name="Google Shape;259;p33"/>
          <p:cNvSpPr txBox="1"/>
          <p:nvPr/>
        </p:nvSpPr>
        <p:spPr>
          <a:xfrm>
            <a:off x="25" y="3446064"/>
            <a:ext cx="842400" cy="6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Albert Sans"/>
                <a:ea typeface="Albert Sans"/>
                <a:cs typeface="Albert Sans"/>
                <a:sym typeface="Albert Sans"/>
              </a:rPr>
              <a:t>Total Weeks</a:t>
            </a:r>
            <a:endParaRPr b="1" sz="1600">
              <a:solidFill>
                <a:schemeClr val="dk2"/>
              </a:solidFill>
              <a:latin typeface="Albert Sans"/>
              <a:ea typeface="Albert Sans"/>
              <a:cs typeface="Albert Sans"/>
              <a:sym typeface="Albert Sans"/>
            </a:endParaRPr>
          </a:p>
        </p:txBody>
      </p:sp>
      <p:sp>
        <p:nvSpPr>
          <p:cNvPr id="260" name="Google Shape;260;p33"/>
          <p:cNvSpPr txBox="1"/>
          <p:nvPr/>
        </p:nvSpPr>
        <p:spPr>
          <a:xfrm>
            <a:off x="3051259" y="3437893"/>
            <a:ext cx="964500" cy="6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Albert Sans"/>
                <a:ea typeface="Albert Sans"/>
                <a:cs typeface="Albert Sans"/>
                <a:sym typeface="Albert Sans"/>
              </a:rPr>
              <a:t>Poor</a:t>
            </a:r>
            <a:r>
              <a:rPr lang="en" sz="1600">
                <a:solidFill>
                  <a:schemeClr val="dk2"/>
                </a:solidFill>
                <a:latin typeface="Albert Sans"/>
                <a:ea typeface="Albert Sans"/>
                <a:cs typeface="Albert Sans"/>
                <a:sym typeface="Albert Sans"/>
              </a:rPr>
              <a:t> </a:t>
            </a:r>
            <a:r>
              <a:rPr b="1" lang="en" sz="1600">
                <a:solidFill>
                  <a:schemeClr val="dk2"/>
                </a:solidFill>
                <a:latin typeface="Albert Sans"/>
                <a:ea typeface="Albert Sans"/>
                <a:cs typeface="Albert Sans"/>
                <a:sym typeface="Albert Sans"/>
              </a:rPr>
              <a:t>Energy</a:t>
            </a:r>
            <a:endParaRPr b="1" sz="1600">
              <a:solidFill>
                <a:schemeClr val="dk2"/>
              </a:solidFill>
              <a:latin typeface="Albert Sans"/>
              <a:ea typeface="Albert Sans"/>
              <a:cs typeface="Albert Sans"/>
              <a:sym typeface="Albert Sans"/>
            </a:endParaRPr>
          </a:p>
        </p:txBody>
      </p:sp>
      <p:sp>
        <p:nvSpPr>
          <p:cNvPr id="261" name="Google Shape;261;p33"/>
          <p:cNvSpPr txBox="1"/>
          <p:nvPr/>
        </p:nvSpPr>
        <p:spPr>
          <a:xfrm>
            <a:off x="6224574" y="3437896"/>
            <a:ext cx="10452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latin typeface="Albert Sans"/>
                <a:ea typeface="Albert Sans"/>
                <a:cs typeface="Albert Sans"/>
                <a:sym typeface="Albert Sans"/>
              </a:rPr>
              <a:t>Short Sessions</a:t>
            </a:r>
            <a:endParaRPr b="1" sz="1600">
              <a:solidFill>
                <a:schemeClr val="dk2"/>
              </a:solidFill>
              <a:latin typeface="Albert Sans"/>
              <a:ea typeface="Albert Sans"/>
              <a:cs typeface="Albert Sans"/>
              <a:sym typeface="Albert Sans"/>
            </a:endParaRPr>
          </a:p>
        </p:txBody>
      </p:sp>
      <p:cxnSp>
        <p:nvCxnSpPr>
          <p:cNvPr id="262" name="Google Shape;262;p33"/>
          <p:cNvCxnSpPr/>
          <p:nvPr/>
        </p:nvCxnSpPr>
        <p:spPr>
          <a:xfrm>
            <a:off x="2980225" y="3318641"/>
            <a:ext cx="0" cy="990000"/>
          </a:xfrm>
          <a:prstGeom prst="straightConnector1">
            <a:avLst/>
          </a:prstGeom>
          <a:noFill/>
          <a:ln cap="flat" cmpd="sng" w="114300">
            <a:solidFill>
              <a:srgbClr val="BFCE85"/>
            </a:solidFill>
            <a:prstDash val="solid"/>
            <a:round/>
            <a:headEnd len="med" w="med" type="none"/>
            <a:tailEnd len="med" w="med" type="none"/>
          </a:ln>
        </p:spPr>
      </p:cxnSp>
      <p:cxnSp>
        <p:nvCxnSpPr>
          <p:cNvPr id="263" name="Google Shape;263;p33"/>
          <p:cNvCxnSpPr/>
          <p:nvPr/>
        </p:nvCxnSpPr>
        <p:spPr>
          <a:xfrm flipH="1">
            <a:off x="6128350" y="3293815"/>
            <a:ext cx="13500" cy="989400"/>
          </a:xfrm>
          <a:prstGeom prst="straightConnector1">
            <a:avLst/>
          </a:prstGeom>
          <a:noFill/>
          <a:ln cap="flat" cmpd="sng" w="114300">
            <a:solidFill>
              <a:srgbClr val="BFCE85"/>
            </a:solidFill>
            <a:prstDash val="solid"/>
            <a:round/>
            <a:headEnd len="med" w="med" type="none"/>
            <a:tailEnd len="med" w="med" type="none"/>
          </a:ln>
        </p:spPr>
      </p:cxnSp>
      <p:cxnSp>
        <p:nvCxnSpPr>
          <p:cNvPr id="264" name="Google Shape;264;p33"/>
          <p:cNvCxnSpPr/>
          <p:nvPr/>
        </p:nvCxnSpPr>
        <p:spPr>
          <a:xfrm flipH="1">
            <a:off x="2906732" y="3338896"/>
            <a:ext cx="2400" cy="920700"/>
          </a:xfrm>
          <a:prstGeom prst="straightConnector1">
            <a:avLst/>
          </a:prstGeom>
          <a:noFill/>
          <a:ln cap="flat" cmpd="sng" w="28575">
            <a:solidFill>
              <a:schemeClr val="lt1"/>
            </a:solidFill>
            <a:prstDash val="solid"/>
            <a:round/>
            <a:headEnd len="med" w="med" type="none"/>
            <a:tailEnd len="med" w="med" type="none"/>
          </a:ln>
        </p:spPr>
      </p:cxnSp>
      <p:cxnSp>
        <p:nvCxnSpPr>
          <p:cNvPr id="265" name="Google Shape;265;p33"/>
          <p:cNvCxnSpPr/>
          <p:nvPr/>
        </p:nvCxnSpPr>
        <p:spPr>
          <a:xfrm flipH="1">
            <a:off x="6064841" y="3333271"/>
            <a:ext cx="2400" cy="920700"/>
          </a:xfrm>
          <a:prstGeom prst="straightConnector1">
            <a:avLst/>
          </a:prstGeom>
          <a:noFill/>
          <a:ln cap="flat" cmpd="sng" w="28575">
            <a:solidFill>
              <a:schemeClr val="lt1"/>
            </a:solidFill>
            <a:prstDash val="solid"/>
            <a:round/>
            <a:headEnd len="med" w="med" type="none"/>
            <a:tailEnd len="med" w="med" type="none"/>
          </a:ln>
        </p:spPr>
      </p:cxnSp>
      <p:sp>
        <p:nvSpPr>
          <p:cNvPr id="266" name="Google Shape;266;p33"/>
          <p:cNvSpPr txBox="1"/>
          <p:nvPr/>
        </p:nvSpPr>
        <p:spPr>
          <a:xfrm>
            <a:off x="1303900" y="3398971"/>
            <a:ext cx="1460700" cy="7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Albert Sans"/>
                <a:ea typeface="Albert Sans"/>
                <a:cs typeface="Albert Sans"/>
                <a:sym typeface="Albert Sans"/>
              </a:rPr>
              <a:t>300 Weeks,</a:t>
            </a:r>
            <a:endParaRPr sz="1300">
              <a:solidFill>
                <a:schemeClr val="dk2"/>
              </a:solidFill>
              <a:latin typeface="Albert Sans"/>
              <a:ea typeface="Albert Sans"/>
              <a:cs typeface="Albert Sans"/>
              <a:sym typeface="Albert Sans"/>
            </a:endParaRPr>
          </a:p>
          <a:p>
            <a:pPr indent="0" lvl="0" marL="0" rtl="0" algn="ctr">
              <a:spcBef>
                <a:spcPts val="0"/>
              </a:spcBef>
              <a:spcAft>
                <a:spcPts val="0"/>
              </a:spcAft>
              <a:buNone/>
            </a:pPr>
            <a:r>
              <a:rPr lang="en" sz="1300">
                <a:solidFill>
                  <a:schemeClr val="dk2"/>
                </a:solidFill>
                <a:latin typeface="Albert Sans"/>
                <a:ea typeface="Albert Sans"/>
                <a:cs typeface="Albert Sans"/>
                <a:sym typeface="Albert Sans"/>
              </a:rPr>
              <a:t>Entire Usage Dataset</a:t>
            </a:r>
            <a:endParaRPr sz="1300">
              <a:solidFill>
                <a:schemeClr val="dk2"/>
              </a:solidFill>
              <a:latin typeface="Albert Sans"/>
              <a:ea typeface="Albert Sans"/>
              <a:cs typeface="Albert Sans"/>
              <a:sym typeface="Albert Sans"/>
            </a:endParaRPr>
          </a:p>
        </p:txBody>
      </p:sp>
      <p:sp>
        <p:nvSpPr>
          <p:cNvPr id="267" name="Google Shape;267;p33"/>
          <p:cNvSpPr txBox="1"/>
          <p:nvPr/>
        </p:nvSpPr>
        <p:spPr>
          <a:xfrm>
            <a:off x="4427663" y="3398971"/>
            <a:ext cx="1460700" cy="7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Albert Sans"/>
                <a:ea typeface="Albert Sans"/>
                <a:cs typeface="Albert Sans"/>
                <a:sym typeface="Albert Sans"/>
              </a:rPr>
              <a:t>90 Weeks,</a:t>
            </a:r>
            <a:endParaRPr sz="1300">
              <a:solidFill>
                <a:schemeClr val="dk2"/>
              </a:solidFill>
              <a:latin typeface="Albert Sans"/>
              <a:ea typeface="Albert Sans"/>
              <a:cs typeface="Albert Sans"/>
              <a:sym typeface="Albert Sans"/>
            </a:endParaRPr>
          </a:p>
          <a:p>
            <a:pPr indent="0" lvl="0" marL="0" rtl="0" algn="ctr">
              <a:spcBef>
                <a:spcPts val="0"/>
              </a:spcBef>
              <a:spcAft>
                <a:spcPts val="0"/>
              </a:spcAft>
              <a:buNone/>
            </a:pPr>
            <a:r>
              <a:rPr lang="en" sz="1300">
                <a:solidFill>
                  <a:schemeClr val="dk2"/>
                </a:solidFill>
                <a:latin typeface="Albert Sans"/>
                <a:ea typeface="Albert Sans"/>
                <a:cs typeface="Albert Sans"/>
                <a:sym typeface="Albert Sans"/>
              </a:rPr>
              <a:t>&lt;30% Energy Efficiency Rating</a:t>
            </a:r>
            <a:endParaRPr sz="1300">
              <a:solidFill>
                <a:schemeClr val="dk2"/>
              </a:solidFill>
              <a:latin typeface="Albert Sans"/>
              <a:ea typeface="Albert Sans"/>
              <a:cs typeface="Albert Sans"/>
              <a:sym typeface="Albert Sans"/>
            </a:endParaRPr>
          </a:p>
        </p:txBody>
      </p:sp>
      <p:sp>
        <p:nvSpPr>
          <p:cNvPr id="268" name="Google Shape;268;p33"/>
          <p:cNvSpPr txBox="1"/>
          <p:nvPr/>
        </p:nvSpPr>
        <p:spPr>
          <a:xfrm>
            <a:off x="7605963" y="3478259"/>
            <a:ext cx="1460700" cy="7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Albert Sans"/>
                <a:ea typeface="Albert Sans"/>
                <a:cs typeface="Albert Sans"/>
                <a:sym typeface="Albert Sans"/>
              </a:rPr>
              <a:t>45 Weeks,</a:t>
            </a:r>
            <a:endParaRPr sz="1300">
              <a:solidFill>
                <a:schemeClr val="dk2"/>
              </a:solidFill>
              <a:latin typeface="Albert Sans"/>
              <a:ea typeface="Albert Sans"/>
              <a:cs typeface="Albert Sans"/>
              <a:sym typeface="Albert Sans"/>
            </a:endParaRPr>
          </a:p>
          <a:p>
            <a:pPr indent="0" lvl="0" marL="0" rtl="0" algn="ctr">
              <a:spcBef>
                <a:spcPts val="0"/>
              </a:spcBef>
              <a:spcAft>
                <a:spcPts val="0"/>
              </a:spcAft>
              <a:buNone/>
            </a:pPr>
            <a:r>
              <a:rPr lang="en" sz="1300">
                <a:solidFill>
                  <a:schemeClr val="dk2"/>
                </a:solidFill>
                <a:latin typeface="Albert Sans"/>
                <a:ea typeface="Albert Sans"/>
                <a:cs typeface="Albert Sans"/>
                <a:sym typeface="Albert Sans"/>
              </a:rPr>
              <a:t>Below 5.5 min Avg. Sessions</a:t>
            </a:r>
            <a:endParaRPr sz="1300">
              <a:solidFill>
                <a:schemeClr val="dk2"/>
              </a:solidFill>
              <a:latin typeface="Albert Sans"/>
              <a:ea typeface="Albert Sans"/>
              <a:cs typeface="Albert Sans"/>
              <a:sym typeface="Albert Sans"/>
            </a:endParaRPr>
          </a:p>
        </p:txBody>
      </p:sp>
      <p:sp>
        <p:nvSpPr>
          <p:cNvPr id="269" name="Google Shape;269;p33"/>
          <p:cNvSpPr txBox="1"/>
          <p:nvPr>
            <p:ph type="title"/>
          </p:nvPr>
        </p:nvSpPr>
        <p:spPr>
          <a:xfrm>
            <a:off x="1136850" y="4499973"/>
            <a:ext cx="6870300" cy="4716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lt1"/>
                </a:solidFill>
              </a:rPr>
              <a:t>50% of “Poor” Weeks → Short Sessions</a:t>
            </a:r>
            <a:endParaRPr sz="28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4"/>
          <p:cNvSpPr txBox="1"/>
          <p:nvPr>
            <p:ph type="title"/>
          </p:nvPr>
        </p:nvSpPr>
        <p:spPr>
          <a:xfrm>
            <a:off x="288000" y="382625"/>
            <a:ext cx="6445500" cy="24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What Does This Mean?</a:t>
            </a:r>
            <a:endParaRPr/>
          </a:p>
        </p:txBody>
      </p:sp>
      <p:sp>
        <p:nvSpPr>
          <p:cNvPr id="275" name="Google Shape;275;p34"/>
          <p:cNvSpPr txBox="1"/>
          <p:nvPr>
            <p:ph idx="1" type="subTitle"/>
          </p:nvPr>
        </p:nvSpPr>
        <p:spPr>
          <a:xfrm>
            <a:off x="288000" y="2484048"/>
            <a:ext cx="4581300" cy="48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Real-World Example…</a:t>
            </a:r>
            <a:endParaRPr/>
          </a:p>
        </p:txBody>
      </p:sp>
      <p:pic>
        <p:nvPicPr>
          <p:cNvPr id="276" name="Google Shape;276;p34"/>
          <p:cNvPicPr preferRelativeResize="0"/>
          <p:nvPr/>
        </p:nvPicPr>
        <p:blipFill rotWithShape="1">
          <a:blip r:embed="rId4">
            <a:alphaModFix/>
          </a:blip>
          <a:srcRect b="0" l="18034" r="18372" t="0"/>
          <a:stretch/>
        </p:blipFill>
        <p:spPr>
          <a:xfrm>
            <a:off x="6161200" y="24750"/>
            <a:ext cx="3270900" cy="5070900"/>
          </a:xfrm>
          <a:prstGeom prst="snipRoundRect">
            <a:avLst>
              <a:gd fmla="val 43727" name="adj1"/>
              <a:gd fmla="val 0" name="adj2"/>
            </a:avLst>
          </a:prstGeom>
          <a:noFill/>
          <a:ln cap="flat" cmpd="sng" w="19050">
            <a:solidFill>
              <a:schemeClr val="dk1"/>
            </a:solidFill>
            <a:prstDash val="solid"/>
            <a:round/>
            <a:headEnd len="sm" w="sm" type="none"/>
            <a:tailEnd len="sm" w="sm" type="none"/>
          </a:ln>
        </p:spPr>
      </p:pic>
      <p:grpSp>
        <p:nvGrpSpPr>
          <p:cNvPr id="277" name="Google Shape;277;p34"/>
          <p:cNvGrpSpPr/>
          <p:nvPr/>
        </p:nvGrpSpPr>
        <p:grpSpPr>
          <a:xfrm>
            <a:off x="1633489" y="3343303"/>
            <a:ext cx="960085" cy="1231535"/>
            <a:chOff x="6974158" y="2789537"/>
            <a:chExt cx="255247" cy="327458"/>
          </a:xfrm>
        </p:grpSpPr>
        <p:sp>
          <p:nvSpPr>
            <p:cNvPr id="278" name="Google Shape;278;p34"/>
            <p:cNvSpPr/>
            <p:nvPr/>
          </p:nvSpPr>
          <p:spPr>
            <a:xfrm>
              <a:off x="7066407" y="2897282"/>
              <a:ext cx="9876" cy="14798"/>
            </a:xfrm>
            <a:custGeom>
              <a:rect b="b" l="l" r="r" t="t"/>
              <a:pathLst>
                <a:path extrusionOk="0" h="466" w="311">
                  <a:moveTo>
                    <a:pt x="144" y="1"/>
                  </a:moveTo>
                  <a:cubicBezTo>
                    <a:pt x="60" y="1"/>
                    <a:pt x="1" y="84"/>
                    <a:pt x="1" y="155"/>
                  </a:cubicBezTo>
                  <a:lnTo>
                    <a:pt x="1" y="322"/>
                  </a:lnTo>
                  <a:cubicBezTo>
                    <a:pt x="1" y="405"/>
                    <a:pt x="72" y="465"/>
                    <a:pt x="144" y="465"/>
                  </a:cubicBezTo>
                  <a:cubicBezTo>
                    <a:pt x="227" y="465"/>
                    <a:pt x="299" y="394"/>
                    <a:pt x="299" y="322"/>
                  </a:cubicBezTo>
                  <a:lnTo>
                    <a:pt x="299" y="155"/>
                  </a:lnTo>
                  <a:cubicBezTo>
                    <a:pt x="310" y="60"/>
                    <a:pt x="239" y="1"/>
                    <a:pt x="144" y="1"/>
                  </a:cubicBezTo>
                  <a:close/>
                </a:path>
              </a:pathLst>
            </a:custGeom>
            <a:solidFill>
              <a:schemeClr val="dk1"/>
            </a:solidFill>
            <a:ln>
              <a:noFill/>
            </a:ln>
          </p:spPr>
          <p:txBody>
            <a:bodyPr anchorCtr="0" anchor="ctr" bIns="403625" lIns="403625" spcFirstLastPara="1" rIns="403625" wrap="square" tIns="403625">
              <a:noAutofit/>
            </a:bodyPr>
            <a:lstStyle/>
            <a:p>
              <a:pPr indent="0" lvl="0" marL="0" rtl="0" algn="l">
                <a:spcBef>
                  <a:spcPts val="0"/>
                </a:spcBef>
                <a:spcAft>
                  <a:spcPts val="0"/>
                </a:spcAft>
                <a:buNone/>
              </a:pPr>
              <a:r>
                <a:t/>
              </a:r>
              <a:endParaRPr/>
            </a:p>
          </p:txBody>
        </p:sp>
        <p:sp>
          <p:nvSpPr>
            <p:cNvPr id="279" name="Google Shape;279;p34"/>
            <p:cNvSpPr/>
            <p:nvPr/>
          </p:nvSpPr>
          <p:spPr>
            <a:xfrm>
              <a:off x="7127662" y="2897282"/>
              <a:ext cx="9495" cy="14798"/>
            </a:xfrm>
            <a:custGeom>
              <a:rect b="b" l="l" r="r" t="t"/>
              <a:pathLst>
                <a:path extrusionOk="0" h="466" w="299">
                  <a:moveTo>
                    <a:pt x="155" y="1"/>
                  </a:moveTo>
                  <a:cubicBezTo>
                    <a:pt x="60" y="1"/>
                    <a:pt x="1" y="84"/>
                    <a:pt x="1" y="155"/>
                  </a:cubicBezTo>
                  <a:lnTo>
                    <a:pt x="1" y="322"/>
                  </a:lnTo>
                  <a:cubicBezTo>
                    <a:pt x="1" y="405"/>
                    <a:pt x="84" y="465"/>
                    <a:pt x="155" y="465"/>
                  </a:cubicBezTo>
                  <a:cubicBezTo>
                    <a:pt x="227" y="465"/>
                    <a:pt x="298" y="394"/>
                    <a:pt x="298" y="322"/>
                  </a:cubicBezTo>
                  <a:lnTo>
                    <a:pt x="298" y="155"/>
                  </a:lnTo>
                  <a:cubicBezTo>
                    <a:pt x="298" y="60"/>
                    <a:pt x="239" y="1"/>
                    <a:pt x="155" y="1"/>
                  </a:cubicBezTo>
                  <a:close/>
                </a:path>
              </a:pathLst>
            </a:custGeom>
            <a:solidFill>
              <a:schemeClr val="dk1"/>
            </a:solidFill>
            <a:ln>
              <a:noFill/>
            </a:ln>
          </p:spPr>
          <p:txBody>
            <a:bodyPr anchorCtr="0" anchor="ctr" bIns="403625" lIns="403625" spcFirstLastPara="1" rIns="403625" wrap="square" tIns="403625">
              <a:noAutofit/>
            </a:bodyPr>
            <a:lstStyle/>
            <a:p>
              <a:pPr indent="0" lvl="0" marL="0" rtl="0" algn="l">
                <a:spcBef>
                  <a:spcPts val="0"/>
                </a:spcBef>
                <a:spcAft>
                  <a:spcPts val="0"/>
                </a:spcAft>
                <a:buNone/>
              </a:pPr>
              <a:r>
                <a:t/>
              </a:r>
              <a:endParaRPr/>
            </a:p>
          </p:txBody>
        </p:sp>
        <p:sp>
          <p:nvSpPr>
            <p:cNvPr id="280" name="Google Shape;280;p34"/>
            <p:cNvSpPr/>
            <p:nvPr/>
          </p:nvSpPr>
          <p:spPr>
            <a:xfrm>
              <a:off x="7081935" y="2933292"/>
              <a:ext cx="40837" cy="14703"/>
            </a:xfrm>
            <a:custGeom>
              <a:rect b="b" l="l" r="r" t="t"/>
              <a:pathLst>
                <a:path extrusionOk="0" h="463" w="1286">
                  <a:moveTo>
                    <a:pt x="162" y="1"/>
                  </a:moveTo>
                  <a:cubicBezTo>
                    <a:pt x="125" y="1"/>
                    <a:pt x="89" y="16"/>
                    <a:pt x="60" y="45"/>
                  </a:cubicBezTo>
                  <a:cubicBezTo>
                    <a:pt x="0" y="105"/>
                    <a:pt x="0" y="200"/>
                    <a:pt x="60" y="260"/>
                  </a:cubicBezTo>
                  <a:cubicBezTo>
                    <a:pt x="191" y="391"/>
                    <a:pt x="417" y="462"/>
                    <a:pt x="655" y="462"/>
                  </a:cubicBezTo>
                  <a:cubicBezTo>
                    <a:pt x="893" y="462"/>
                    <a:pt x="1119" y="391"/>
                    <a:pt x="1250" y="260"/>
                  </a:cubicBezTo>
                  <a:cubicBezTo>
                    <a:pt x="1286" y="200"/>
                    <a:pt x="1286" y="105"/>
                    <a:pt x="1226" y="45"/>
                  </a:cubicBezTo>
                  <a:cubicBezTo>
                    <a:pt x="1197" y="16"/>
                    <a:pt x="1158" y="1"/>
                    <a:pt x="1119" y="1"/>
                  </a:cubicBezTo>
                  <a:cubicBezTo>
                    <a:pt x="1081" y="1"/>
                    <a:pt x="1042" y="16"/>
                    <a:pt x="1012" y="45"/>
                  </a:cubicBezTo>
                  <a:cubicBezTo>
                    <a:pt x="953" y="105"/>
                    <a:pt x="822" y="164"/>
                    <a:pt x="643" y="164"/>
                  </a:cubicBezTo>
                  <a:cubicBezTo>
                    <a:pt x="464" y="164"/>
                    <a:pt x="310" y="105"/>
                    <a:pt x="274" y="45"/>
                  </a:cubicBezTo>
                  <a:cubicBezTo>
                    <a:pt x="238" y="16"/>
                    <a:pt x="199" y="1"/>
                    <a:pt x="162" y="1"/>
                  </a:cubicBezTo>
                  <a:close/>
                </a:path>
              </a:pathLst>
            </a:custGeom>
            <a:solidFill>
              <a:schemeClr val="dk1"/>
            </a:solidFill>
            <a:ln>
              <a:noFill/>
            </a:ln>
          </p:spPr>
          <p:txBody>
            <a:bodyPr anchorCtr="0" anchor="ctr" bIns="403625" lIns="403625" spcFirstLastPara="1" rIns="403625" wrap="square" tIns="403625">
              <a:noAutofit/>
            </a:bodyPr>
            <a:lstStyle/>
            <a:p>
              <a:pPr indent="0" lvl="0" marL="0" rtl="0" algn="l">
                <a:spcBef>
                  <a:spcPts val="0"/>
                </a:spcBef>
                <a:spcAft>
                  <a:spcPts val="0"/>
                </a:spcAft>
                <a:buNone/>
              </a:pPr>
              <a:r>
                <a:t/>
              </a:r>
              <a:endParaRPr/>
            </a:p>
          </p:txBody>
        </p:sp>
        <p:sp>
          <p:nvSpPr>
            <p:cNvPr id="281" name="Google Shape;281;p34"/>
            <p:cNvSpPr/>
            <p:nvPr/>
          </p:nvSpPr>
          <p:spPr>
            <a:xfrm>
              <a:off x="6974158" y="2789537"/>
              <a:ext cx="255247" cy="327458"/>
            </a:xfrm>
            <a:custGeom>
              <a:rect b="b" l="l" r="r" t="t"/>
              <a:pathLst>
                <a:path extrusionOk="0" h="10312" w="8038">
                  <a:moveTo>
                    <a:pt x="6228" y="2167"/>
                  </a:moveTo>
                  <a:lnTo>
                    <a:pt x="6132" y="3239"/>
                  </a:lnTo>
                  <a:lnTo>
                    <a:pt x="6121" y="3239"/>
                  </a:lnTo>
                  <a:cubicBezTo>
                    <a:pt x="6025" y="3239"/>
                    <a:pt x="5942" y="3156"/>
                    <a:pt x="5942" y="3060"/>
                  </a:cubicBezTo>
                  <a:lnTo>
                    <a:pt x="5942" y="2227"/>
                  </a:lnTo>
                  <a:cubicBezTo>
                    <a:pt x="6049" y="2227"/>
                    <a:pt x="6132" y="2191"/>
                    <a:pt x="6228" y="2167"/>
                  </a:cubicBezTo>
                  <a:close/>
                  <a:moveTo>
                    <a:pt x="5787" y="322"/>
                  </a:moveTo>
                  <a:cubicBezTo>
                    <a:pt x="6240" y="322"/>
                    <a:pt x="6609" y="691"/>
                    <a:pt x="6609" y="1131"/>
                  </a:cubicBezTo>
                  <a:cubicBezTo>
                    <a:pt x="6609" y="1584"/>
                    <a:pt x="6240" y="1953"/>
                    <a:pt x="5787" y="1953"/>
                  </a:cubicBezTo>
                  <a:cubicBezTo>
                    <a:pt x="5490" y="1953"/>
                    <a:pt x="5228" y="1786"/>
                    <a:pt x="5073" y="1536"/>
                  </a:cubicBezTo>
                  <a:cubicBezTo>
                    <a:pt x="5048" y="1487"/>
                    <a:pt x="4996" y="1455"/>
                    <a:pt x="4942" y="1455"/>
                  </a:cubicBezTo>
                  <a:cubicBezTo>
                    <a:pt x="4918" y="1455"/>
                    <a:pt x="4893" y="1462"/>
                    <a:pt x="4870" y="1477"/>
                  </a:cubicBezTo>
                  <a:cubicBezTo>
                    <a:pt x="4799" y="1524"/>
                    <a:pt x="4763" y="1608"/>
                    <a:pt x="4811" y="1691"/>
                  </a:cubicBezTo>
                  <a:cubicBezTo>
                    <a:pt x="4823" y="1703"/>
                    <a:pt x="4823" y="1715"/>
                    <a:pt x="4835" y="1727"/>
                  </a:cubicBezTo>
                  <a:cubicBezTo>
                    <a:pt x="4775" y="1763"/>
                    <a:pt x="4716" y="1786"/>
                    <a:pt x="4656" y="1786"/>
                  </a:cubicBezTo>
                  <a:cubicBezTo>
                    <a:pt x="4477" y="1786"/>
                    <a:pt x="4335" y="1643"/>
                    <a:pt x="4335" y="1465"/>
                  </a:cubicBezTo>
                  <a:cubicBezTo>
                    <a:pt x="4335" y="1370"/>
                    <a:pt x="4263" y="1310"/>
                    <a:pt x="4180" y="1310"/>
                  </a:cubicBezTo>
                  <a:cubicBezTo>
                    <a:pt x="4108" y="1310"/>
                    <a:pt x="4037" y="1393"/>
                    <a:pt x="4037" y="1465"/>
                  </a:cubicBezTo>
                  <a:cubicBezTo>
                    <a:pt x="4037" y="1810"/>
                    <a:pt x="4323" y="2108"/>
                    <a:pt x="4680" y="2108"/>
                  </a:cubicBezTo>
                  <a:cubicBezTo>
                    <a:pt x="4811" y="2108"/>
                    <a:pt x="4942" y="2060"/>
                    <a:pt x="5061" y="1965"/>
                  </a:cubicBezTo>
                  <a:cubicBezTo>
                    <a:pt x="5228" y="2120"/>
                    <a:pt x="5442" y="2227"/>
                    <a:pt x="5668" y="2251"/>
                  </a:cubicBezTo>
                  <a:lnTo>
                    <a:pt x="5668" y="3072"/>
                  </a:lnTo>
                  <a:cubicBezTo>
                    <a:pt x="5668" y="3334"/>
                    <a:pt x="5882" y="3548"/>
                    <a:pt x="6144" y="3548"/>
                  </a:cubicBezTo>
                  <a:lnTo>
                    <a:pt x="6382" y="3548"/>
                  </a:lnTo>
                  <a:cubicBezTo>
                    <a:pt x="6454" y="3548"/>
                    <a:pt x="6513" y="3572"/>
                    <a:pt x="6573" y="3632"/>
                  </a:cubicBezTo>
                  <a:cubicBezTo>
                    <a:pt x="6621" y="3691"/>
                    <a:pt x="6656" y="3751"/>
                    <a:pt x="6633" y="3834"/>
                  </a:cubicBezTo>
                  <a:cubicBezTo>
                    <a:pt x="6621" y="3953"/>
                    <a:pt x="6502" y="4049"/>
                    <a:pt x="6371" y="4049"/>
                  </a:cubicBezTo>
                  <a:lnTo>
                    <a:pt x="6299" y="4049"/>
                  </a:lnTo>
                  <a:lnTo>
                    <a:pt x="6299" y="4037"/>
                  </a:lnTo>
                  <a:cubicBezTo>
                    <a:pt x="6299" y="3953"/>
                    <a:pt x="6216" y="3894"/>
                    <a:pt x="6144" y="3894"/>
                  </a:cubicBezTo>
                  <a:cubicBezTo>
                    <a:pt x="6061" y="3894"/>
                    <a:pt x="6001" y="3965"/>
                    <a:pt x="6001" y="4037"/>
                  </a:cubicBezTo>
                  <a:cubicBezTo>
                    <a:pt x="6001" y="5108"/>
                    <a:pt x="5120" y="5977"/>
                    <a:pt x="4049" y="5977"/>
                  </a:cubicBezTo>
                  <a:cubicBezTo>
                    <a:pt x="2953" y="5977"/>
                    <a:pt x="2084" y="5096"/>
                    <a:pt x="2084" y="4025"/>
                  </a:cubicBezTo>
                  <a:cubicBezTo>
                    <a:pt x="2084" y="3929"/>
                    <a:pt x="2013" y="3870"/>
                    <a:pt x="1941" y="3870"/>
                  </a:cubicBezTo>
                  <a:cubicBezTo>
                    <a:pt x="1858" y="3870"/>
                    <a:pt x="1787" y="3953"/>
                    <a:pt x="1787" y="4025"/>
                  </a:cubicBezTo>
                  <a:lnTo>
                    <a:pt x="1787" y="4037"/>
                  </a:lnTo>
                  <a:lnTo>
                    <a:pt x="1703" y="4037"/>
                  </a:lnTo>
                  <a:cubicBezTo>
                    <a:pt x="1620" y="4037"/>
                    <a:pt x="1560" y="4013"/>
                    <a:pt x="1501" y="3953"/>
                  </a:cubicBezTo>
                  <a:cubicBezTo>
                    <a:pt x="1465" y="3894"/>
                    <a:pt x="1429" y="3834"/>
                    <a:pt x="1441" y="3751"/>
                  </a:cubicBezTo>
                  <a:cubicBezTo>
                    <a:pt x="1465" y="3632"/>
                    <a:pt x="1584" y="3537"/>
                    <a:pt x="1715" y="3537"/>
                  </a:cubicBezTo>
                  <a:lnTo>
                    <a:pt x="1941" y="3537"/>
                  </a:lnTo>
                  <a:cubicBezTo>
                    <a:pt x="2203" y="3537"/>
                    <a:pt x="2418" y="3322"/>
                    <a:pt x="2418" y="3060"/>
                  </a:cubicBezTo>
                  <a:lnTo>
                    <a:pt x="2418" y="2358"/>
                  </a:lnTo>
                  <a:cubicBezTo>
                    <a:pt x="2418" y="2084"/>
                    <a:pt x="2632" y="1870"/>
                    <a:pt x="2906" y="1870"/>
                  </a:cubicBezTo>
                  <a:lnTo>
                    <a:pt x="3525" y="1870"/>
                  </a:lnTo>
                  <a:cubicBezTo>
                    <a:pt x="3620" y="1870"/>
                    <a:pt x="3680" y="1786"/>
                    <a:pt x="3680" y="1715"/>
                  </a:cubicBezTo>
                  <a:cubicBezTo>
                    <a:pt x="3680" y="1632"/>
                    <a:pt x="3608" y="1572"/>
                    <a:pt x="3525" y="1572"/>
                  </a:cubicBezTo>
                  <a:lnTo>
                    <a:pt x="2906" y="1572"/>
                  </a:lnTo>
                  <a:cubicBezTo>
                    <a:pt x="2477" y="1572"/>
                    <a:pt x="2120" y="1929"/>
                    <a:pt x="2120" y="2358"/>
                  </a:cubicBezTo>
                  <a:lnTo>
                    <a:pt x="2120" y="3060"/>
                  </a:lnTo>
                  <a:cubicBezTo>
                    <a:pt x="2120" y="3144"/>
                    <a:pt x="2037" y="3239"/>
                    <a:pt x="1941" y="3239"/>
                  </a:cubicBezTo>
                  <a:lnTo>
                    <a:pt x="1906" y="3239"/>
                  </a:lnTo>
                  <a:lnTo>
                    <a:pt x="1739" y="1572"/>
                  </a:lnTo>
                  <a:cubicBezTo>
                    <a:pt x="1715" y="1251"/>
                    <a:pt x="1822" y="929"/>
                    <a:pt x="2025" y="691"/>
                  </a:cubicBezTo>
                  <a:cubicBezTo>
                    <a:pt x="2239" y="453"/>
                    <a:pt x="2549" y="322"/>
                    <a:pt x="2870" y="322"/>
                  </a:cubicBezTo>
                  <a:close/>
                  <a:moveTo>
                    <a:pt x="5013" y="6013"/>
                  </a:moveTo>
                  <a:lnTo>
                    <a:pt x="5013" y="6537"/>
                  </a:lnTo>
                  <a:cubicBezTo>
                    <a:pt x="5013" y="6823"/>
                    <a:pt x="5204" y="7073"/>
                    <a:pt x="5478" y="7144"/>
                  </a:cubicBezTo>
                  <a:lnTo>
                    <a:pt x="5740" y="7227"/>
                  </a:lnTo>
                  <a:cubicBezTo>
                    <a:pt x="5668" y="7478"/>
                    <a:pt x="5537" y="7716"/>
                    <a:pt x="5370" y="7906"/>
                  </a:cubicBezTo>
                  <a:cubicBezTo>
                    <a:pt x="5311" y="7966"/>
                    <a:pt x="5323" y="8073"/>
                    <a:pt x="5382" y="8120"/>
                  </a:cubicBezTo>
                  <a:cubicBezTo>
                    <a:pt x="5418" y="8144"/>
                    <a:pt x="5442" y="8156"/>
                    <a:pt x="5490" y="8156"/>
                  </a:cubicBezTo>
                  <a:cubicBezTo>
                    <a:pt x="5537" y="8156"/>
                    <a:pt x="5585" y="8144"/>
                    <a:pt x="5609" y="8120"/>
                  </a:cubicBezTo>
                  <a:cubicBezTo>
                    <a:pt x="5823" y="7882"/>
                    <a:pt x="5966" y="7608"/>
                    <a:pt x="6061" y="7311"/>
                  </a:cubicBezTo>
                  <a:lnTo>
                    <a:pt x="6382" y="7418"/>
                  </a:lnTo>
                  <a:cubicBezTo>
                    <a:pt x="6204" y="7906"/>
                    <a:pt x="5930" y="8335"/>
                    <a:pt x="5525" y="8668"/>
                  </a:cubicBezTo>
                  <a:cubicBezTo>
                    <a:pt x="5085" y="9013"/>
                    <a:pt x="4573" y="9204"/>
                    <a:pt x="4001" y="9204"/>
                  </a:cubicBezTo>
                  <a:cubicBezTo>
                    <a:pt x="3442" y="9204"/>
                    <a:pt x="2918" y="9025"/>
                    <a:pt x="2489" y="8668"/>
                  </a:cubicBezTo>
                  <a:cubicBezTo>
                    <a:pt x="2096" y="8359"/>
                    <a:pt x="1810" y="7918"/>
                    <a:pt x="1668" y="7442"/>
                  </a:cubicBezTo>
                  <a:lnTo>
                    <a:pt x="2001" y="7347"/>
                  </a:lnTo>
                  <a:cubicBezTo>
                    <a:pt x="2108" y="7739"/>
                    <a:pt x="2358" y="8097"/>
                    <a:pt x="2680" y="8370"/>
                  </a:cubicBezTo>
                  <a:cubicBezTo>
                    <a:pt x="3049" y="8668"/>
                    <a:pt x="3513" y="8847"/>
                    <a:pt x="4001" y="8847"/>
                  </a:cubicBezTo>
                  <a:cubicBezTo>
                    <a:pt x="4382" y="8847"/>
                    <a:pt x="4739" y="8751"/>
                    <a:pt x="5049" y="8561"/>
                  </a:cubicBezTo>
                  <a:cubicBezTo>
                    <a:pt x="5120" y="8513"/>
                    <a:pt x="5132" y="8430"/>
                    <a:pt x="5109" y="8359"/>
                  </a:cubicBezTo>
                  <a:cubicBezTo>
                    <a:pt x="5077" y="8304"/>
                    <a:pt x="5031" y="8280"/>
                    <a:pt x="4979" y="8280"/>
                  </a:cubicBezTo>
                  <a:cubicBezTo>
                    <a:pt x="4952" y="8280"/>
                    <a:pt x="4923" y="8287"/>
                    <a:pt x="4894" y="8299"/>
                  </a:cubicBezTo>
                  <a:cubicBezTo>
                    <a:pt x="4632" y="8442"/>
                    <a:pt x="4311" y="8537"/>
                    <a:pt x="4001" y="8537"/>
                  </a:cubicBezTo>
                  <a:cubicBezTo>
                    <a:pt x="3215" y="8537"/>
                    <a:pt x="2513" y="8001"/>
                    <a:pt x="2299" y="7239"/>
                  </a:cubicBezTo>
                  <a:lnTo>
                    <a:pt x="2596" y="7144"/>
                  </a:lnTo>
                  <a:cubicBezTo>
                    <a:pt x="2858" y="7073"/>
                    <a:pt x="3049" y="6823"/>
                    <a:pt x="3049" y="6537"/>
                  </a:cubicBezTo>
                  <a:lnTo>
                    <a:pt x="3049" y="6013"/>
                  </a:lnTo>
                  <a:cubicBezTo>
                    <a:pt x="3346" y="6168"/>
                    <a:pt x="3680" y="6239"/>
                    <a:pt x="4037" y="6239"/>
                  </a:cubicBezTo>
                  <a:cubicBezTo>
                    <a:pt x="4394" y="6239"/>
                    <a:pt x="4716" y="6168"/>
                    <a:pt x="5013" y="6013"/>
                  </a:cubicBezTo>
                  <a:close/>
                  <a:moveTo>
                    <a:pt x="2870" y="0"/>
                  </a:moveTo>
                  <a:cubicBezTo>
                    <a:pt x="2477" y="0"/>
                    <a:pt x="2084" y="179"/>
                    <a:pt x="1799" y="477"/>
                  </a:cubicBezTo>
                  <a:cubicBezTo>
                    <a:pt x="1537" y="774"/>
                    <a:pt x="1406" y="1179"/>
                    <a:pt x="1429" y="1596"/>
                  </a:cubicBezTo>
                  <a:lnTo>
                    <a:pt x="1596" y="3251"/>
                  </a:lnTo>
                  <a:cubicBezTo>
                    <a:pt x="1358" y="3298"/>
                    <a:pt x="1144" y="3489"/>
                    <a:pt x="1132" y="3739"/>
                  </a:cubicBezTo>
                  <a:cubicBezTo>
                    <a:pt x="1120" y="3894"/>
                    <a:pt x="1168" y="4049"/>
                    <a:pt x="1263" y="4168"/>
                  </a:cubicBezTo>
                  <a:cubicBezTo>
                    <a:pt x="1370" y="4287"/>
                    <a:pt x="1525" y="4346"/>
                    <a:pt x="1680" y="4346"/>
                  </a:cubicBezTo>
                  <a:lnTo>
                    <a:pt x="1799" y="4346"/>
                  </a:lnTo>
                  <a:cubicBezTo>
                    <a:pt x="1894" y="4989"/>
                    <a:pt x="2251" y="5525"/>
                    <a:pt x="2739" y="5882"/>
                  </a:cubicBezTo>
                  <a:lnTo>
                    <a:pt x="2739" y="6585"/>
                  </a:lnTo>
                  <a:cubicBezTo>
                    <a:pt x="2739" y="6727"/>
                    <a:pt x="2632" y="6870"/>
                    <a:pt x="2501" y="6894"/>
                  </a:cubicBezTo>
                  <a:lnTo>
                    <a:pt x="810" y="7406"/>
                  </a:lnTo>
                  <a:cubicBezTo>
                    <a:pt x="322" y="7537"/>
                    <a:pt x="1" y="7978"/>
                    <a:pt x="1" y="8478"/>
                  </a:cubicBezTo>
                  <a:lnTo>
                    <a:pt x="1" y="10168"/>
                  </a:lnTo>
                  <a:cubicBezTo>
                    <a:pt x="1" y="10252"/>
                    <a:pt x="72" y="10311"/>
                    <a:pt x="144" y="10311"/>
                  </a:cubicBezTo>
                  <a:cubicBezTo>
                    <a:pt x="227" y="10311"/>
                    <a:pt x="298" y="10240"/>
                    <a:pt x="298" y="10168"/>
                  </a:cubicBezTo>
                  <a:lnTo>
                    <a:pt x="298" y="8466"/>
                  </a:lnTo>
                  <a:cubicBezTo>
                    <a:pt x="298" y="8109"/>
                    <a:pt x="537" y="7787"/>
                    <a:pt x="882" y="7680"/>
                  </a:cubicBezTo>
                  <a:lnTo>
                    <a:pt x="1370" y="7537"/>
                  </a:lnTo>
                  <a:cubicBezTo>
                    <a:pt x="1513" y="8073"/>
                    <a:pt x="1846" y="8549"/>
                    <a:pt x="2275" y="8906"/>
                  </a:cubicBezTo>
                  <a:cubicBezTo>
                    <a:pt x="2751" y="9287"/>
                    <a:pt x="3358" y="9502"/>
                    <a:pt x="3989" y="9502"/>
                  </a:cubicBezTo>
                  <a:cubicBezTo>
                    <a:pt x="4608" y="9502"/>
                    <a:pt x="5204" y="9287"/>
                    <a:pt x="5704" y="8906"/>
                  </a:cubicBezTo>
                  <a:cubicBezTo>
                    <a:pt x="6144" y="8549"/>
                    <a:pt x="6454" y="8073"/>
                    <a:pt x="6621" y="7537"/>
                  </a:cubicBezTo>
                  <a:lnTo>
                    <a:pt x="7144" y="7680"/>
                  </a:lnTo>
                  <a:cubicBezTo>
                    <a:pt x="7490" y="7787"/>
                    <a:pt x="7728" y="8097"/>
                    <a:pt x="7728" y="8466"/>
                  </a:cubicBezTo>
                  <a:lnTo>
                    <a:pt x="7728" y="10168"/>
                  </a:lnTo>
                  <a:cubicBezTo>
                    <a:pt x="7728" y="10252"/>
                    <a:pt x="7799" y="10311"/>
                    <a:pt x="7871" y="10311"/>
                  </a:cubicBezTo>
                  <a:cubicBezTo>
                    <a:pt x="7966" y="10311"/>
                    <a:pt x="8026" y="10240"/>
                    <a:pt x="8026" y="10168"/>
                  </a:cubicBezTo>
                  <a:lnTo>
                    <a:pt x="8026" y="8466"/>
                  </a:lnTo>
                  <a:cubicBezTo>
                    <a:pt x="8037" y="7966"/>
                    <a:pt x="7716" y="7525"/>
                    <a:pt x="7240" y="7382"/>
                  </a:cubicBezTo>
                  <a:lnTo>
                    <a:pt x="5537" y="6882"/>
                  </a:lnTo>
                  <a:cubicBezTo>
                    <a:pt x="5406" y="6835"/>
                    <a:pt x="5299" y="6704"/>
                    <a:pt x="5299" y="6573"/>
                  </a:cubicBezTo>
                  <a:lnTo>
                    <a:pt x="5299" y="5870"/>
                  </a:lnTo>
                  <a:cubicBezTo>
                    <a:pt x="5811" y="5525"/>
                    <a:pt x="6168" y="4977"/>
                    <a:pt x="6240" y="4334"/>
                  </a:cubicBezTo>
                  <a:lnTo>
                    <a:pt x="6323" y="4334"/>
                  </a:lnTo>
                  <a:cubicBezTo>
                    <a:pt x="6621" y="4334"/>
                    <a:pt x="6871" y="4108"/>
                    <a:pt x="6906" y="3846"/>
                  </a:cubicBezTo>
                  <a:cubicBezTo>
                    <a:pt x="6918" y="3691"/>
                    <a:pt x="6871" y="3525"/>
                    <a:pt x="6775" y="3417"/>
                  </a:cubicBezTo>
                  <a:cubicBezTo>
                    <a:pt x="6680" y="3322"/>
                    <a:pt x="6561" y="3251"/>
                    <a:pt x="6442" y="3239"/>
                  </a:cubicBezTo>
                  <a:lnTo>
                    <a:pt x="6549" y="1941"/>
                  </a:lnTo>
                  <a:cubicBezTo>
                    <a:pt x="6775" y="1727"/>
                    <a:pt x="6906" y="1453"/>
                    <a:pt x="6906" y="1120"/>
                  </a:cubicBezTo>
                  <a:cubicBezTo>
                    <a:pt x="6906" y="512"/>
                    <a:pt x="6394" y="0"/>
                    <a:pt x="5787" y="0"/>
                  </a:cubicBezTo>
                  <a:close/>
                </a:path>
              </a:pathLst>
            </a:custGeom>
            <a:solidFill>
              <a:schemeClr val="dk1"/>
            </a:solidFill>
            <a:ln>
              <a:noFill/>
            </a:ln>
          </p:spPr>
          <p:txBody>
            <a:bodyPr anchorCtr="0" anchor="ctr" bIns="403625" lIns="403625" spcFirstLastPara="1" rIns="403625" wrap="square" tIns="403625">
              <a:noAutofit/>
            </a:bodyPr>
            <a:lstStyle/>
            <a:p>
              <a:pPr indent="0" lvl="0" marL="0" rtl="0" algn="l">
                <a:spcBef>
                  <a:spcPts val="0"/>
                </a:spcBef>
                <a:spcAft>
                  <a:spcPts val="0"/>
                </a:spcAft>
                <a:buNone/>
              </a:pPr>
              <a:r>
                <a:t/>
              </a:r>
              <a:endParaRPr/>
            </a:p>
          </p:txBody>
        </p:sp>
        <p:sp>
          <p:nvSpPr>
            <p:cNvPr id="282" name="Google Shape;282;p34"/>
            <p:cNvSpPr/>
            <p:nvPr/>
          </p:nvSpPr>
          <p:spPr>
            <a:xfrm>
              <a:off x="7061135" y="2881785"/>
              <a:ext cx="20069" cy="9495"/>
            </a:xfrm>
            <a:custGeom>
              <a:rect b="b" l="l" r="r" t="t"/>
              <a:pathLst>
                <a:path extrusionOk="0" h="299" w="632">
                  <a:moveTo>
                    <a:pt x="155" y="1"/>
                  </a:moveTo>
                  <a:cubicBezTo>
                    <a:pt x="60" y="1"/>
                    <a:pt x="0" y="72"/>
                    <a:pt x="0" y="155"/>
                  </a:cubicBezTo>
                  <a:cubicBezTo>
                    <a:pt x="0" y="227"/>
                    <a:pt x="72" y="298"/>
                    <a:pt x="155" y="298"/>
                  </a:cubicBezTo>
                  <a:lnTo>
                    <a:pt x="476" y="298"/>
                  </a:lnTo>
                  <a:cubicBezTo>
                    <a:pt x="560" y="298"/>
                    <a:pt x="631" y="227"/>
                    <a:pt x="631" y="155"/>
                  </a:cubicBezTo>
                  <a:cubicBezTo>
                    <a:pt x="631" y="72"/>
                    <a:pt x="572" y="1"/>
                    <a:pt x="476" y="1"/>
                  </a:cubicBezTo>
                  <a:close/>
                </a:path>
              </a:pathLst>
            </a:custGeom>
            <a:solidFill>
              <a:schemeClr val="dk1"/>
            </a:solidFill>
            <a:ln>
              <a:noFill/>
            </a:ln>
          </p:spPr>
          <p:txBody>
            <a:bodyPr anchorCtr="0" anchor="ctr" bIns="403625" lIns="403625" spcFirstLastPara="1" rIns="403625" wrap="square" tIns="403625">
              <a:noAutofit/>
            </a:bodyPr>
            <a:lstStyle/>
            <a:p>
              <a:pPr indent="0" lvl="0" marL="0" rtl="0" algn="l">
                <a:spcBef>
                  <a:spcPts val="0"/>
                </a:spcBef>
                <a:spcAft>
                  <a:spcPts val="0"/>
                </a:spcAft>
                <a:buNone/>
              </a:pPr>
              <a:r>
                <a:t/>
              </a:r>
              <a:endParaRPr/>
            </a:p>
          </p:txBody>
        </p:sp>
        <p:sp>
          <p:nvSpPr>
            <p:cNvPr id="283" name="Google Shape;283;p34"/>
            <p:cNvSpPr/>
            <p:nvPr/>
          </p:nvSpPr>
          <p:spPr>
            <a:xfrm>
              <a:off x="7122740" y="2881785"/>
              <a:ext cx="19688" cy="9495"/>
            </a:xfrm>
            <a:custGeom>
              <a:rect b="b" l="l" r="r" t="t"/>
              <a:pathLst>
                <a:path extrusionOk="0" h="299" w="620">
                  <a:moveTo>
                    <a:pt x="144" y="1"/>
                  </a:moveTo>
                  <a:cubicBezTo>
                    <a:pt x="60" y="1"/>
                    <a:pt x="1" y="72"/>
                    <a:pt x="1" y="155"/>
                  </a:cubicBezTo>
                  <a:cubicBezTo>
                    <a:pt x="1" y="227"/>
                    <a:pt x="72" y="298"/>
                    <a:pt x="144" y="298"/>
                  </a:cubicBezTo>
                  <a:lnTo>
                    <a:pt x="477" y="298"/>
                  </a:lnTo>
                  <a:cubicBezTo>
                    <a:pt x="560" y="298"/>
                    <a:pt x="620" y="227"/>
                    <a:pt x="620" y="155"/>
                  </a:cubicBezTo>
                  <a:cubicBezTo>
                    <a:pt x="620" y="72"/>
                    <a:pt x="560" y="1"/>
                    <a:pt x="477" y="1"/>
                  </a:cubicBezTo>
                  <a:close/>
                </a:path>
              </a:pathLst>
            </a:custGeom>
            <a:solidFill>
              <a:schemeClr val="dk1"/>
            </a:solidFill>
            <a:ln>
              <a:noFill/>
            </a:ln>
          </p:spPr>
          <p:txBody>
            <a:bodyPr anchorCtr="0" anchor="ctr" bIns="403625" lIns="403625" spcFirstLastPara="1" rIns="403625" wrap="square" tIns="403625">
              <a:noAutofit/>
            </a:bodyPr>
            <a:lstStyle/>
            <a:p>
              <a:pPr indent="0" lvl="0" marL="0" rtl="0" algn="l">
                <a:spcBef>
                  <a:spcPts val="0"/>
                </a:spcBef>
                <a:spcAft>
                  <a:spcPts val="0"/>
                </a:spcAft>
                <a:buNone/>
              </a:pPr>
              <a:r>
                <a:t/>
              </a:r>
              <a:endParaRPr/>
            </a:p>
          </p:txBody>
        </p:sp>
      </p:grpSp>
      <p:grpSp>
        <p:nvGrpSpPr>
          <p:cNvPr id="284" name="Google Shape;284;p34"/>
          <p:cNvGrpSpPr/>
          <p:nvPr/>
        </p:nvGrpSpPr>
        <p:grpSpPr>
          <a:xfrm>
            <a:off x="3586104" y="3318007"/>
            <a:ext cx="960064" cy="1282122"/>
            <a:chOff x="7530697" y="2790299"/>
            <a:chExt cx="244291" cy="326314"/>
          </a:xfrm>
        </p:grpSpPr>
        <p:sp>
          <p:nvSpPr>
            <p:cNvPr id="285" name="Google Shape;285;p34"/>
            <p:cNvSpPr/>
            <p:nvPr/>
          </p:nvSpPr>
          <p:spPr>
            <a:xfrm>
              <a:off x="7616911" y="2907507"/>
              <a:ext cx="9463" cy="14385"/>
            </a:xfrm>
            <a:custGeom>
              <a:rect b="b" l="l" r="r" t="t"/>
              <a:pathLst>
                <a:path extrusionOk="0" h="453" w="298">
                  <a:moveTo>
                    <a:pt x="155" y="0"/>
                  </a:moveTo>
                  <a:cubicBezTo>
                    <a:pt x="60" y="0"/>
                    <a:pt x="0" y="72"/>
                    <a:pt x="0" y="143"/>
                  </a:cubicBezTo>
                  <a:lnTo>
                    <a:pt x="0" y="310"/>
                  </a:lnTo>
                  <a:cubicBezTo>
                    <a:pt x="0" y="393"/>
                    <a:pt x="72" y="453"/>
                    <a:pt x="155" y="453"/>
                  </a:cubicBezTo>
                  <a:cubicBezTo>
                    <a:pt x="227" y="453"/>
                    <a:pt x="298" y="381"/>
                    <a:pt x="298" y="310"/>
                  </a:cubicBezTo>
                  <a:lnTo>
                    <a:pt x="298" y="143"/>
                  </a:lnTo>
                  <a:cubicBezTo>
                    <a:pt x="298" y="72"/>
                    <a:pt x="238" y="0"/>
                    <a:pt x="155" y="0"/>
                  </a:cubicBezTo>
                  <a:close/>
                </a:path>
              </a:pathLst>
            </a:custGeom>
            <a:solidFill>
              <a:schemeClr val="dk1"/>
            </a:solidFill>
            <a:ln>
              <a:noFill/>
            </a:ln>
          </p:spPr>
          <p:txBody>
            <a:bodyPr anchorCtr="0" anchor="ctr" bIns="403625" lIns="403625" spcFirstLastPara="1" rIns="403625" wrap="square" tIns="403625">
              <a:noAutofit/>
            </a:bodyPr>
            <a:lstStyle/>
            <a:p>
              <a:pPr indent="0" lvl="0" marL="0" rtl="0" algn="l">
                <a:spcBef>
                  <a:spcPts val="0"/>
                </a:spcBef>
                <a:spcAft>
                  <a:spcPts val="0"/>
                </a:spcAft>
                <a:buNone/>
              </a:pPr>
              <a:r>
                <a:t/>
              </a:r>
              <a:endParaRPr/>
            </a:p>
          </p:txBody>
        </p:sp>
        <p:sp>
          <p:nvSpPr>
            <p:cNvPr id="286" name="Google Shape;286;p34"/>
            <p:cNvSpPr/>
            <p:nvPr/>
          </p:nvSpPr>
          <p:spPr>
            <a:xfrm>
              <a:off x="7678548" y="2907507"/>
              <a:ext cx="9463" cy="14385"/>
            </a:xfrm>
            <a:custGeom>
              <a:rect b="b" l="l" r="r" t="t"/>
              <a:pathLst>
                <a:path extrusionOk="0" h="453" w="298">
                  <a:moveTo>
                    <a:pt x="143" y="0"/>
                  </a:moveTo>
                  <a:cubicBezTo>
                    <a:pt x="60" y="0"/>
                    <a:pt x="0" y="72"/>
                    <a:pt x="0" y="143"/>
                  </a:cubicBezTo>
                  <a:lnTo>
                    <a:pt x="0" y="310"/>
                  </a:lnTo>
                  <a:cubicBezTo>
                    <a:pt x="0" y="393"/>
                    <a:pt x="72" y="453"/>
                    <a:pt x="143" y="453"/>
                  </a:cubicBezTo>
                  <a:cubicBezTo>
                    <a:pt x="214" y="453"/>
                    <a:pt x="298" y="381"/>
                    <a:pt x="298" y="310"/>
                  </a:cubicBezTo>
                  <a:lnTo>
                    <a:pt x="298" y="143"/>
                  </a:lnTo>
                  <a:cubicBezTo>
                    <a:pt x="298" y="72"/>
                    <a:pt x="238" y="0"/>
                    <a:pt x="143" y="0"/>
                  </a:cubicBezTo>
                  <a:close/>
                </a:path>
              </a:pathLst>
            </a:custGeom>
            <a:solidFill>
              <a:schemeClr val="dk1"/>
            </a:solidFill>
            <a:ln>
              <a:noFill/>
            </a:ln>
          </p:spPr>
          <p:txBody>
            <a:bodyPr anchorCtr="0" anchor="ctr" bIns="403625" lIns="403625" spcFirstLastPara="1" rIns="403625" wrap="square" tIns="403625">
              <a:noAutofit/>
            </a:bodyPr>
            <a:lstStyle/>
            <a:p>
              <a:pPr indent="0" lvl="0" marL="0" rtl="0" algn="l">
                <a:spcBef>
                  <a:spcPts val="0"/>
                </a:spcBef>
                <a:spcAft>
                  <a:spcPts val="0"/>
                </a:spcAft>
                <a:buNone/>
              </a:pPr>
              <a:r>
                <a:t/>
              </a:r>
              <a:endParaRPr/>
            </a:p>
          </p:txBody>
        </p:sp>
        <p:sp>
          <p:nvSpPr>
            <p:cNvPr id="287" name="Google Shape;287;p34"/>
            <p:cNvSpPr/>
            <p:nvPr/>
          </p:nvSpPr>
          <p:spPr>
            <a:xfrm>
              <a:off x="7632408" y="2943136"/>
              <a:ext cx="40869" cy="14671"/>
            </a:xfrm>
            <a:custGeom>
              <a:rect b="b" l="l" r="r" t="t"/>
              <a:pathLst>
                <a:path extrusionOk="0" h="462" w="1287">
                  <a:moveTo>
                    <a:pt x="167" y="0"/>
                  </a:moveTo>
                  <a:cubicBezTo>
                    <a:pt x="129" y="0"/>
                    <a:pt x="90" y="15"/>
                    <a:pt x="60" y="45"/>
                  </a:cubicBezTo>
                  <a:cubicBezTo>
                    <a:pt x="1" y="104"/>
                    <a:pt x="1" y="200"/>
                    <a:pt x="60" y="259"/>
                  </a:cubicBezTo>
                  <a:cubicBezTo>
                    <a:pt x="203" y="390"/>
                    <a:pt x="417" y="462"/>
                    <a:pt x="655" y="462"/>
                  </a:cubicBezTo>
                  <a:cubicBezTo>
                    <a:pt x="893" y="462"/>
                    <a:pt x="1120" y="390"/>
                    <a:pt x="1251" y="259"/>
                  </a:cubicBezTo>
                  <a:cubicBezTo>
                    <a:pt x="1286" y="212"/>
                    <a:pt x="1286" y="104"/>
                    <a:pt x="1227" y="45"/>
                  </a:cubicBezTo>
                  <a:cubicBezTo>
                    <a:pt x="1197" y="15"/>
                    <a:pt x="1158" y="0"/>
                    <a:pt x="1120" y="0"/>
                  </a:cubicBezTo>
                  <a:cubicBezTo>
                    <a:pt x="1081" y="0"/>
                    <a:pt x="1042" y="15"/>
                    <a:pt x="1013" y="45"/>
                  </a:cubicBezTo>
                  <a:cubicBezTo>
                    <a:pt x="953" y="104"/>
                    <a:pt x="822" y="164"/>
                    <a:pt x="643" y="164"/>
                  </a:cubicBezTo>
                  <a:cubicBezTo>
                    <a:pt x="465" y="164"/>
                    <a:pt x="322" y="104"/>
                    <a:pt x="274" y="45"/>
                  </a:cubicBezTo>
                  <a:cubicBezTo>
                    <a:pt x="245" y="15"/>
                    <a:pt x="206" y="0"/>
                    <a:pt x="167" y="0"/>
                  </a:cubicBezTo>
                  <a:close/>
                </a:path>
              </a:pathLst>
            </a:custGeom>
            <a:solidFill>
              <a:schemeClr val="dk1"/>
            </a:solidFill>
            <a:ln>
              <a:noFill/>
            </a:ln>
          </p:spPr>
          <p:txBody>
            <a:bodyPr anchorCtr="0" anchor="ctr" bIns="403625" lIns="403625" spcFirstLastPara="1" rIns="403625" wrap="square" tIns="403625">
              <a:noAutofit/>
            </a:bodyPr>
            <a:lstStyle/>
            <a:p>
              <a:pPr indent="0" lvl="0" marL="0" rtl="0" algn="l">
                <a:spcBef>
                  <a:spcPts val="0"/>
                </a:spcBef>
                <a:spcAft>
                  <a:spcPts val="0"/>
                </a:spcAft>
                <a:buNone/>
              </a:pPr>
              <a:r>
                <a:t/>
              </a:r>
              <a:endParaRPr/>
            </a:p>
          </p:txBody>
        </p:sp>
        <p:sp>
          <p:nvSpPr>
            <p:cNvPr id="288" name="Google Shape;288;p34"/>
            <p:cNvSpPr/>
            <p:nvPr/>
          </p:nvSpPr>
          <p:spPr>
            <a:xfrm>
              <a:off x="7530697" y="2790299"/>
              <a:ext cx="244291" cy="326314"/>
            </a:xfrm>
            <a:custGeom>
              <a:rect b="b" l="l" r="r" t="t"/>
              <a:pathLst>
                <a:path extrusionOk="0" h="10276" w="7693">
                  <a:moveTo>
                    <a:pt x="3846" y="298"/>
                  </a:moveTo>
                  <a:cubicBezTo>
                    <a:pt x="5275" y="298"/>
                    <a:pt x="6442" y="1453"/>
                    <a:pt x="6442" y="2882"/>
                  </a:cubicBezTo>
                  <a:lnTo>
                    <a:pt x="6442" y="4013"/>
                  </a:lnTo>
                  <a:cubicBezTo>
                    <a:pt x="6442" y="4846"/>
                    <a:pt x="6633" y="5489"/>
                    <a:pt x="6799" y="5870"/>
                  </a:cubicBezTo>
                  <a:cubicBezTo>
                    <a:pt x="6811" y="5918"/>
                    <a:pt x="6811" y="5965"/>
                    <a:pt x="6799" y="6001"/>
                  </a:cubicBezTo>
                  <a:cubicBezTo>
                    <a:pt x="6775" y="6049"/>
                    <a:pt x="6752" y="6084"/>
                    <a:pt x="6704" y="6096"/>
                  </a:cubicBezTo>
                  <a:cubicBezTo>
                    <a:pt x="6359" y="6227"/>
                    <a:pt x="5692" y="6489"/>
                    <a:pt x="4978" y="6632"/>
                  </a:cubicBezTo>
                  <a:lnTo>
                    <a:pt x="4978" y="6132"/>
                  </a:lnTo>
                  <a:cubicBezTo>
                    <a:pt x="5644" y="5739"/>
                    <a:pt x="6109" y="5013"/>
                    <a:pt x="6109" y="4179"/>
                  </a:cubicBezTo>
                  <a:lnTo>
                    <a:pt x="6109" y="3536"/>
                  </a:lnTo>
                  <a:cubicBezTo>
                    <a:pt x="6109" y="3108"/>
                    <a:pt x="5751" y="2751"/>
                    <a:pt x="5323" y="2751"/>
                  </a:cubicBezTo>
                  <a:lnTo>
                    <a:pt x="5073" y="2751"/>
                  </a:lnTo>
                  <a:lnTo>
                    <a:pt x="4311" y="1989"/>
                  </a:lnTo>
                  <a:cubicBezTo>
                    <a:pt x="4282" y="1960"/>
                    <a:pt x="4249" y="1944"/>
                    <a:pt x="4214" y="1944"/>
                  </a:cubicBezTo>
                  <a:cubicBezTo>
                    <a:pt x="4191" y="1944"/>
                    <a:pt x="4168" y="1951"/>
                    <a:pt x="4144" y="1965"/>
                  </a:cubicBezTo>
                  <a:cubicBezTo>
                    <a:pt x="4085" y="1989"/>
                    <a:pt x="4061" y="2036"/>
                    <a:pt x="4061" y="2096"/>
                  </a:cubicBezTo>
                  <a:lnTo>
                    <a:pt x="4061" y="2751"/>
                  </a:lnTo>
                  <a:lnTo>
                    <a:pt x="3239" y="2751"/>
                  </a:lnTo>
                  <a:cubicBezTo>
                    <a:pt x="3144" y="2751"/>
                    <a:pt x="3084" y="2822"/>
                    <a:pt x="3084" y="2893"/>
                  </a:cubicBezTo>
                  <a:cubicBezTo>
                    <a:pt x="3084" y="2965"/>
                    <a:pt x="3168" y="3048"/>
                    <a:pt x="3239" y="3048"/>
                  </a:cubicBezTo>
                  <a:lnTo>
                    <a:pt x="4204" y="3048"/>
                  </a:lnTo>
                  <a:cubicBezTo>
                    <a:pt x="4299" y="3048"/>
                    <a:pt x="4358" y="2965"/>
                    <a:pt x="4358" y="2893"/>
                  </a:cubicBezTo>
                  <a:lnTo>
                    <a:pt x="4358" y="2453"/>
                  </a:lnTo>
                  <a:lnTo>
                    <a:pt x="4906" y="3001"/>
                  </a:lnTo>
                  <a:cubicBezTo>
                    <a:pt x="4930" y="3024"/>
                    <a:pt x="4966" y="3048"/>
                    <a:pt x="5013" y="3048"/>
                  </a:cubicBezTo>
                  <a:lnTo>
                    <a:pt x="5335" y="3048"/>
                  </a:lnTo>
                  <a:cubicBezTo>
                    <a:pt x="5609" y="3048"/>
                    <a:pt x="5823" y="3263"/>
                    <a:pt x="5823" y="3536"/>
                  </a:cubicBezTo>
                  <a:lnTo>
                    <a:pt x="5823" y="4179"/>
                  </a:lnTo>
                  <a:cubicBezTo>
                    <a:pt x="5823" y="5251"/>
                    <a:pt x="4954" y="6132"/>
                    <a:pt x="3882" y="6132"/>
                  </a:cubicBezTo>
                  <a:cubicBezTo>
                    <a:pt x="2811" y="6132"/>
                    <a:pt x="1930" y="5251"/>
                    <a:pt x="1930" y="4179"/>
                  </a:cubicBezTo>
                  <a:lnTo>
                    <a:pt x="1930" y="3536"/>
                  </a:lnTo>
                  <a:cubicBezTo>
                    <a:pt x="1930" y="3263"/>
                    <a:pt x="2156" y="3048"/>
                    <a:pt x="2418" y="3048"/>
                  </a:cubicBezTo>
                  <a:lnTo>
                    <a:pt x="2584" y="3048"/>
                  </a:lnTo>
                  <a:cubicBezTo>
                    <a:pt x="2668" y="3048"/>
                    <a:pt x="2727" y="2965"/>
                    <a:pt x="2727" y="2893"/>
                  </a:cubicBezTo>
                  <a:cubicBezTo>
                    <a:pt x="2727" y="2822"/>
                    <a:pt x="2656" y="2751"/>
                    <a:pt x="2584" y="2751"/>
                  </a:cubicBezTo>
                  <a:lnTo>
                    <a:pt x="2418" y="2751"/>
                  </a:lnTo>
                  <a:cubicBezTo>
                    <a:pt x="1989" y="2751"/>
                    <a:pt x="1632" y="3108"/>
                    <a:pt x="1632" y="3536"/>
                  </a:cubicBezTo>
                  <a:lnTo>
                    <a:pt x="1632" y="4179"/>
                  </a:lnTo>
                  <a:cubicBezTo>
                    <a:pt x="1632" y="5013"/>
                    <a:pt x="2096" y="5739"/>
                    <a:pt x="2763" y="6132"/>
                  </a:cubicBezTo>
                  <a:lnTo>
                    <a:pt x="2763" y="6632"/>
                  </a:lnTo>
                  <a:cubicBezTo>
                    <a:pt x="2001" y="6465"/>
                    <a:pt x="1334" y="6227"/>
                    <a:pt x="989" y="6096"/>
                  </a:cubicBezTo>
                  <a:cubicBezTo>
                    <a:pt x="941" y="6084"/>
                    <a:pt x="918" y="6049"/>
                    <a:pt x="906" y="6001"/>
                  </a:cubicBezTo>
                  <a:cubicBezTo>
                    <a:pt x="882" y="5965"/>
                    <a:pt x="882" y="5918"/>
                    <a:pt x="906" y="5870"/>
                  </a:cubicBezTo>
                  <a:cubicBezTo>
                    <a:pt x="1060" y="5489"/>
                    <a:pt x="1263" y="4846"/>
                    <a:pt x="1263" y="4013"/>
                  </a:cubicBezTo>
                  <a:lnTo>
                    <a:pt x="1263" y="2882"/>
                  </a:lnTo>
                  <a:cubicBezTo>
                    <a:pt x="1263" y="1453"/>
                    <a:pt x="2418" y="298"/>
                    <a:pt x="3846" y="298"/>
                  </a:cubicBezTo>
                  <a:close/>
                  <a:moveTo>
                    <a:pt x="4632" y="6275"/>
                  </a:moveTo>
                  <a:lnTo>
                    <a:pt x="4632" y="6787"/>
                  </a:lnTo>
                  <a:cubicBezTo>
                    <a:pt x="4632" y="7025"/>
                    <a:pt x="4739" y="7239"/>
                    <a:pt x="4918" y="7394"/>
                  </a:cubicBezTo>
                  <a:cubicBezTo>
                    <a:pt x="4894" y="7442"/>
                    <a:pt x="4858" y="7477"/>
                    <a:pt x="4835" y="7513"/>
                  </a:cubicBezTo>
                  <a:cubicBezTo>
                    <a:pt x="4787" y="7573"/>
                    <a:pt x="4787" y="7680"/>
                    <a:pt x="4858" y="7715"/>
                  </a:cubicBezTo>
                  <a:cubicBezTo>
                    <a:pt x="4894" y="7739"/>
                    <a:pt x="4918" y="7751"/>
                    <a:pt x="4954" y="7751"/>
                  </a:cubicBezTo>
                  <a:cubicBezTo>
                    <a:pt x="4989" y="7751"/>
                    <a:pt x="5037" y="7739"/>
                    <a:pt x="5073" y="7692"/>
                  </a:cubicBezTo>
                  <a:cubicBezTo>
                    <a:pt x="5109" y="7632"/>
                    <a:pt x="5156" y="7584"/>
                    <a:pt x="5192" y="7525"/>
                  </a:cubicBezTo>
                  <a:lnTo>
                    <a:pt x="5525" y="7644"/>
                  </a:lnTo>
                  <a:cubicBezTo>
                    <a:pt x="4918" y="8573"/>
                    <a:pt x="4299" y="8894"/>
                    <a:pt x="3882" y="9001"/>
                  </a:cubicBezTo>
                  <a:cubicBezTo>
                    <a:pt x="3864" y="9007"/>
                    <a:pt x="3849" y="9010"/>
                    <a:pt x="3835" y="9010"/>
                  </a:cubicBezTo>
                  <a:cubicBezTo>
                    <a:pt x="3820" y="9010"/>
                    <a:pt x="3805" y="9007"/>
                    <a:pt x="3787" y="9001"/>
                  </a:cubicBezTo>
                  <a:cubicBezTo>
                    <a:pt x="3370" y="8882"/>
                    <a:pt x="2751" y="8549"/>
                    <a:pt x="2120" y="7644"/>
                  </a:cubicBezTo>
                  <a:lnTo>
                    <a:pt x="2465" y="7525"/>
                  </a:lnTo>
                  <a:cubicBezTo>
                    <a:pt x="2763" y="7942"/>
                    <a:pt x="3204" y="8442"/>
                    <a:pt x="3787" y="8644"/>
                  </a:cubicBezTo>
                  <a:cubicBezTo>
                    <a:pt x="3799" y="8644"/>
                    <a:pt x="3823" y="8656"/>
                    <a:pt x="3835" y="8656"/>
                  </a:cubicBezTo>
                  <a:cubicBezTo>
                    <a:pt x="3846" y="8656"/>
                    <a:pt x="3858" y="8656"/>
                    <a:pt x="3882" y="8644"/>
                  </a:cubicBezTo>
                  <a:cubicBezTo>
                    <a:pt x="4144" y="8549"/>
                    <a:pt x="4418" y="8382"/>
                    <a:pt x="4668" y="8132"/>
                  </a:cubicBezTo>
                  <a:cubicBezTo>
                    <a:pt x="4728" y="8073"/>
                    <a:pt x="4728" y="7989"/>
                    <a:pt x="4668" y="7930"/>
                  </a:cubicBezTo>
                  <a:cubicBezTo>
                    <a:pt x="4638" y="7900"/>
                    <a:pt x="4600" y="7885"/>
                    <a:pt x="4561" y="7885"/>
                  </a:cubicBezTo>
                  <a:cubicBezTo>
                    <a:pt x="4522" y="7885"/>
                    <a:pt x="4483" y="7900"/>
                    <a:pt x="4454" y="7930"/>
                  </a:cubicBezTo>
                  <a:cubicBezTo>
                    <a:pt x="4251" y="8120"/>
                    <a:pt x="4025" y="8275"/>
                    <a:pt x="3823" y="8346"/>
                  </a:cubicBezTo>
                  <a:cubicBezTo>
                    <a:pt x="3358" y="8168"/>
                    <a:pt x="2965" y="7751"/>
                    <a:pt x="2715" y="7394"/>
                  </a:cubicBezTo>
                  <a:cubicBezTo>
                    <a:pt x="2894" y="7239"/>
                    <a:pt x="3001" y="7025"/>
                    <a:pt x="3001" y="6787"/>
                  </a:cubicBezTo>
                  <a:lnTo>
                    <a:pt x="3001" y="6275"/>
                  </a:lnTo>
                  <a:cubicBezTo>
                    <a:pt x="3251" y="6382"/>
                    <a:pt x="3525" y="6430"/>
                    <a:pt x="3823" y="6430"/>
                  </a:cubicBezTo>
                  <a:cubicBezTo>
                    <a:pt x="4120" y="6430"/>
                    <a:pt x="4382" y="6370"/>
                    <a:pt x="4632" y="6275"/>
                  </a:cubicBezTo>
                  <a:close/>
                  <a:moveTo>
                    <a:pt x="3846" y="0"/>
                  </a:moveTo>
                  <a:cubicBezTo>
                    <a:pt x="2251" y="0"/>
                    <a:pt x="953" y="1286"/>
                    <a:pt x="953" y="2882"/>
                  </a:cubicBezTo>
                  <a:lnTo>
                    <a:pt x="953" y="4013"/>
                  </a:lnTo>
                  <a:cubicBezTo>
                    <a:pt x="953" y="4846"/>
                    <a:pt x="751" y="5453"/>
                    <a:pt x="632" y="5775"/>
                  </a:cubicBezTo>
                  <a:cubicBezTo>
                    <a:pt x="584" y="5894"/>
                    <a:pt x="584" y="6013"/>
                    <a:pt x="632" y="6132"/>
                  </a:cubicBezTo>
                  <a:cubicBezTo>
                    <a:pt x="679" y="6251"/>
                    <a:pt x="775" y="6334"/>
                    <a:pt x="894" y="6382"/>
                  </a:cubicBezTo>
                  <a:cubicBezTo>
                    <a:pt x="1251" y="6525"/>
                    <a:pt x="1965" y="6787"/>
                    <a:pt x="2715" y="6930"/>
                  </a:cubicBezTo>
                  <a:cubicBezTo>
                    <a:pt x="2668" y="7084"/>
                    <a:pt x="2549" y="7180"/>
                    <a:pt x="2418" y="7239"/>
                  </a:cubicBezTo>
                  <a:lnTo>
                    <a:pt x="751" y="7823"/>
                  </a:lnTo>
                  <a:cubicBezTo>
                    <a:pt x="298" y="7989"/>
                    <a:pt x="1" y="8406"/>
                    <a:pt x="1" y="8882"/>
                  </a:cubicBezTo>
                  <a:lnTo>
                    <a:pt x="1" y="10132"/>
                  </a:lnTo>
                  <a:cubicBezTo>
                    <a:pt x="1" y="10216"/>
                    <a:pt x="84" y="10275"/>
                    <a:pt x="156" y="10275"/>
                  </a:cubicBezTo>
                  <a:cubicBezTo>
                    <a:pt x="227" y="10275"/>
                    <a:pt x="298" y="10204"/>
                    <a:pt x="298" y="10132"/>
                  </a:cubicBezTo>
                  <a:lnTo>
                    <a:pt x="298" y="8882"/>
                  </a:lnTo>
                  <a:cubicBezTo>
                    <a:pt x="298" y="8775"/>
                    <a:pt x="322" y="8692"/>
                    <a:pt x="358" y="8597"/>
                  </a:cubicBezTo>
                  <a:lnTo>
                    <a:pt x="1120" y="9251"/>
                  </a:lnTo>
                  <a:cubicBezTo>
                    <a:pt x="1227" y="9347"/>
                    <a:pt x="1299" y="9478"/>
                    <a:pt x="1299" y="9620"/>
                  </a:cubicBezTo>
                  <a:lnTo>
                    <a:pt x="1299" y="10132"/>
                  </a:lnTo>
                  <a:cubicBezTo>
                    <a:pt x="1299" y="10216"/>
                    <a:pt x="1370" y="10275"/>
                    <a:pt x="1453" y="10275"/>
                  </a:cubicBezTo>
                  <a:cubicBezTo>
                    <a:pt x="1525" y="10275"/>
                    <a:pt x="1596" y="10204"/>
                    <a:pt x="1596" y="10132"/>
                  </a:cubicBezTo>
                  <a:lnTo>
                    <a:pt x="1596" y="9609"/>
                  </a:lnTo>
                  <a:cubicBezTo>
                    <a:pt x="1596" y="9370"/>
                    <a:pt x="1489" y="9168"/>
                    <a:pt x="1310" y="9001"/>
                  </a:cubicBezTo>
                  <a:lnTo>
                    <a:pt x="513" y="8311"/>
                  </a:lnTo>
                  <a:cubicBezTo>
                    <a:pt x="596" y="8216"/>
                    <a:pt x="715" y="8132"/>
                    <a:pt x="834" y="8085"/>
                  </a:cubicBezTo>
                  <a:lnTo>
                    <a:pt x="1846" y="7739"/>
                  </a:lnTo>
                  <a:cubicBezTo>
                    <a:pt x="2537" y="8775"/>
                    <a:pt x="3251" y="9144"/>
                    <a:pt x="3727" y="9275"/>
                  </a:cubicBezTo>
                  <a:cubicBezTo>
                    <a:pt x="3775" y="9299"/>
                    <a:pt x="3799" y="9299"/>
                    <a:pt x="3846" y="9299"/>
                  </a:cubicBezTo>
                  <a:cubicBezTo>
                    <a:pt x="3894" y="9299"/>
                    <a:pt x="3930" y="9299"/>
                    <a:pt x="3966" y="9275"/>
                  </a:cubicBezTo>
                  <a:cubicBezTo>
                    <a:pt x="4442" y="9144"/>
                    <a:pt x="5156" y="8775"/>
                    <a:pt x="5835" y="7739"/>
                  </a:cubicBezTo>
                  <a:lnTo>
                    <a:pt x="6847" y="8085"/>
                  </a:lnTo>
                  <a:cubicBezTo>
                    <a:pt x="6990" y="8132"/>
                    <a:pt x="7085" y="8216"/>
                    <a:pt x="7180" y="8311"/>
                  </a:cubicBezTo>
                  <a:lnTo>
                    <a:pt x="6371" y="9001"/>
                  </a:lnTo>
                  <a:cubicBezTo>
                    <a:pt x="6192" y="9144"/>
                    <a:pt x="6097" y="9370"/>
                    <a:pt x="6097" y="9609"/>
                  </a:cubicBezTo>
                  <a:lnTo>
                    <a:pt x="6097" y="10120"/>
                  </a:lnTo>
                  <a:cubicBezTo>
                    <a:pt x="6097" y="10204"/>
                    <a:pt x="6168" y="10263"/>
                    <a:pt x="6240" y="10263"/>
                  </a:cubicBezTo>
                  <a:cubicBezTo>
                    <a:pt x="6311" y="10263"/>
                    <a:pt x="6394" y="10192"/>
                    <a:pt x="6394" y="10120"/>
                  </a:cubicBezTo>
                  <a:lnTo>
                    <a:pt x="6394" y="9609"/>
                  </a:lnTo>
                  <a:cubicBezTo>
                    <a:pt x="6394" y="9466"/>
                    <a:pt x="6454" y="9323"/>
                    <a:pt x="6573" y="9239"/>
                  </a:cubicBezTo>
                  <a:lnTo>
                    <a:pt x="7323" y="8585"/>
                  </a:lnTo>
                  <a:cubicBezTo>
                    <a:pt x="7359" y="8668"/>
                    <a:pt x="7383" y="8775"/>
                    <a:pt x="7383" y="8870"/>
                  </a:cubicBezTo>
                  <a:lnTo>
                    <a:pt x="7383" y="10120"/>
                  </a:lnTo>
                  <a:cubicBezTo>
                    <a:pt x="7383" y="10204"/>
                    <a:pt x="7466" y="10263"/>
                    <a:pt x="7537" y="10263"/>
                  </a:cubicBezTo>
                  <a:cubicBezTo>
                    <a:pt x="7609" y="10263"/>
                    <a:pt x="7680" y="10192"/>
                    <a:pt x="7680" y="10120"/>
                  </a:cubicBezTo>
                  <a:lnTo>
                    <a:pt x="7680" y="8870"/>
                  </a:lnTo>
                  <a:cubicBezTo>
                    <a:pt x="7692" y="8406"/>
                    <a:pt x="7395" y="7977"/>
                    <a:pt x="6942" y="7823"/>
                  </a:cubicBezTo>
                  <a:lnTo>
                    <a:pt x="5275" y="7239"/>
                  </a:lnTo>
                  <a:cubicBezTo>
                    <a:pt x="5132" y="7203"/>
                    <a:pt x="5025" y="7084"/>
                    <a:pt x="4978" y="6930"/>
                  </a:cubicBezTo>
                  <a:cubicBezTo>
                    <a:pt x="5740" y="6787"/>
                    <a:pt x="6442" y="6513"/>
                    <a:pt x="6799" y="6382"/>
                  </a:cubicBezTo>
                  <a:cubicBezTo>
                    <a:pt x="6918" y="6334"/>
                    <a:pt x="7002" y="6251"/>
                    <a:pt x="7061" y="6132"/>
                  </a:cubicBezTo>
                  <a:cubicBezTo>
                    <a:pt x="7109" y="6013"/>
                    <a:pt x="7109" y="5894"/>
                    <a:pt x="7061" y="5775"/>
                  </a:cubicBezTo>
                  <a:cubicBezTo>
                    <a:pt x="6942" y="5477"/>
                    <a:pt x="6740" y="4846"/>
                    <a:pt x="6740" y="4013"/>
                  </a:cubicBezTo>
                  <a:lnTo>
                    <a:pt x="6740" y="2882"/>
                  </a:lnTo>
                  <a:cubicBezTo>
                    <a:pt x="6740" y="1286"/>
                    <a:pt x="5442" y="0"/>
                    <a:pt x="3846" y="0"/>
                  </a:cubicBezTo>
                  <a:close/>
                </a:path>
              </a:pathLst>
            </a:custGeom>
            <a:solidFill>
              <a:schemeClr val="dk1"/>
            </a:solidFill>
            <a:ln>
              <a:noFill/>
            </a:ln>
          </p:spPr>
          <p:txBody>
            <a:bodyPr anchorCtr="0" anchor="ctr" bIns="403625" lIns="403625" spcFirstLastPara="1" rIns="403625" wrap="square" tIns="403625">
              <a:noAutofit/>
            </a:bodyPr>
            <a:lstStyle/>
            <a:p>
              <a:pPr indent="0" lvl="0" marL="0" rtl="0" algn="l">
                <a:spcBef>
                  <a:spcPts val="0"/>
                </a:spcBef>
                <a:spcAft>
                  <a:spcPts val="0"/>
                </a:spcAft>
                <a:buNone/>
              </a:pPr>
              <a:r>
                <a:t/>
              </a:r>
              <a:endParaRPr/>
            </a:p>
          </p:txBody>
        </p:sp>
        <p:sp>
          <p:nvSpPr>
            <p:cNvPr id="289" name="Google Shape;289;p34"/>
            <p:cNvSpPr/>
            <p:nvPr/>
          </p:nvSpPr>
          <p:spPr>
            <a:xfrm>
              <a:off x="7611608" y="2891630"/>
              <a:ext cx="20069" cy="9463"/>
            </a:xfrm>
            <a:custGeom>
              <a:rect b="b" l="l" r="r" t="t"/>
              <a:pathLst>
                <a:path extrusionOk="0" h="298" w="632">
                  <a:moveTo>
                    <a:pt x="155" y="0"/>
                  </a:moveTo>
                  <a:cubicBezTo>
                    <a:pt x="60" y="0"/>
                    <a:pt x="1" y="83"/>
                    <a:pt x="1" y="155"/>
                  </a:cubicBezTo>
                  <a:cubicBezTo>
                    <a:pt x="1" y="226"/>
                    <a:pt x="84" y="298"/>
                    <a:pt x="155" y="298"/>
                  </a:cubicBezTo>
                  <a:lnTo>
                    <a:pt x="477" y="298"/>
                  </a:lnTo>
                  <a:cubicBezTo>
                    <a:pt x="572" y="298"/>
                    <a:pt x="632" y="226"/>
                    <a:pt x="632" y="155"/>
                  </a:cubicBezTo>
                  <a:cubicBezTo>
                    <a:pt x="632" y="83"/>
                    <a:pt x="572" y="0"/>
                    <a:pt x="477" y="0"/>
                  </a:cubicBezTo>
                  <a:close/>
                </a:path>
              </a:pathLst>
            </a:custGeom>
            <a:solidFill>
              <a:schemeClr val="dk1"/>
            </a:solidFill>
            <a:ln>
              <a:noFill/>
            </a:ln>
          </p:spPr>
          <p:txBody>
            <a:bodyPr anchorCtr="0" anchor="ctr" bIns="403625" lIns="403625" spcFirstLastPara="1" rIns="403625" wrap="square" tIns="403625">
              <a:noAutofit/>
            </a:bodyPr>
            <a:lstStyle/>
            <a:p>
              <a:pPr indent="0" lvl="0" marL="0" rtl="0" algn="l">
                <a:spcBef>
                  <a:spcPts val="0"/>
                </a:spcBef>
                <a:spcAft>
                  <a:spcPts val="0"/>
                </a:spcAft>
                <a:buNone/>
              </a:pPr>
              <a:r>
                <a:t/>
              </a:r>
              <a:endParaRPr/>
            </a:p>
          </p:txBody>
        </p:sp>
        <p:sp>
          <p:nvSpPr>
            <p:cNvPr id="290" name="Google Shape;290;p34"/>
            <p:cNvSpPr/>
            <p:nvPr/>
          </p:nvSpPr>
          <p:spPr>
            <a:xfrm>
              <a:off x="7673245" y="2891630"/>
              <a:ext cx="19688" cy="9463"/>
            </a:xfrm>
            <a:custGeom>
              <a:rect b="b" l="l" r="r" t="t"/>
              <a:pathLst>
                <a:path extrusionOk="0" h="298" w="620">
                  <a:moveTo>
                    <a:pt x="143" y="0"/>
                  </a:moveTo>
                  <a:cubicBezTo>
                    <a:pt x="60" y="0"/>
                    <a:pt x="0" y="83"/>
                    <a:pt x="0" y="155"/>
                  </a:cubicBezTo>
                  <a:cubicBezTo>
                    <a:pt x="0" y="226"/>
                    <a:pt x="72" y="298"/>
                    <a:pt x="143" y="298"/>
                  </a:cubicBezTo>
                  <a:lnTo>
                    <a:pt x="477" y="298"/>
                  </a:lnTo>
                  <a:cubicBezTo>
                    <a:pt x="560" y="298"/>
                    <a:pt x="620" y="226"/>
                    <a:pt x="620" y="155"/>
                  </a:cubicBezTo>
                  <a:cubicBezTo>
                    <a:pt x="620" y="83"/>
                    <a:pt x="548" y="0"/>
                    <a:pt x="477" y="0"/>
                  </a:cubicBezTo>
                  <a:close/>
                </a:path>
              </a:pathLst>
            </a:custGeom>
            <a:solidFill>
              <a:schemeClr val="dk1"/>
            </a:solidFill>
            <a:ln>
              <a:noFill/>
            </a:ln>
          </p:spPr>
          <p:txBody>
            <a:bodyPr anchorCtr="0" anchor="ctr" bIns="403625" lIns="403625" spcFirstLastPara="1" rIns="403625" wrap="square" tIns="4036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35"/>
          <p:cNvPicPr preferRelativeResize="0"/>
          <p:nvPr>
            <p:ph idx="2" type="pic"/>
          </p:nvPr>
        </p:nvPicPr>
        <p:blipFill rotWithShape="1">
          <a:blip r:embed="rId3">
            <a:alphaModFix/>
          </a:blip>
          <a:srcRect b="0" l="27976" r="27980" t="0"/>
          <a:stretch/>
        </p:blipFill>
        <p:spPr>
          <a:xfrm flipH="1">
            <a:off x="300" y="0"/>
            <a:ext cx="3421500" cy="5143500"/>
          </a:xfrm>
          <a:prstGeom prst="round1Rect">
            <a:avLst>
              <a:gd fmla="val 40781" name="adj"/>
            </a:avLst>
          </a:prstGeom>
          <a:noFill/>
          <a:ln>
            <a:noFill/>
          </a:ln>
        </p:spPr>
      </p:pic>
      <p:sp>
        <p:nvSpPr>
          <p:cNvPr id="296" name="Google Shape;296;p35"/>
          <p:cNvSpPr txBox="1"/>
          <p:nvPr>
            <p:ph type="title"/>
          </p:nvPr>
        </p:nvSpPr>
        <p:spPr>
          <a:xfrm>
            <a:off x="3747100" y="1716475"/>
            <a:ext cx="4852200" cy="915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Cohort &amp; Retention</a:t>
            </a:r>
            <a:endParaRPr/>
          </a:p>
        </p:txBody>
      </p:sp>
      <p:sp>
        <p:nvSpPr>
          <p:cNvPr id="297" name="Google Shape;297;p35"/>
          <p:cNvSpPr txBox="1"/>
          <p:nvPr>
            <p:ph idx="2" type="title"/>
          </p:nvPr>
        </p:nvSpPr>
        <p:spPr>
          <a:xfrm>
            <a:off x="713225" y="835750"/>
            <a:ext cx="12582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98" name="Google Shape;298;p35"/>
          <p:cNvSpPr/>
          <p:nvPr/>
        </p:nvSpPr>
        <p:spPr>
          <a:xfrm>
            <a:off x="4304656" y="2948512"/>
            <a:ext cx="1015079" cy="1010785"/>
          </a:xfrm>
          <a:custGeom>
            <a:rect b="b" l="l" r="r" t="t"/>
            <a:pathLst>
              <a:path extrusionOk="0" h="11300" w="11348">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anchorCtr="0" anchor="ctr" bIns="324100" lIns="324100" spcFirstLastPara="1" rIns="324100" wrap="square" tIns="324100">
            <a:noAutofit/>
          </a:bodyPr>
          <a:lstStyle/>
          <a:p>
            <a:pPr indent="0" lvl="0" marL="0" rtl="0" algn="l">
              <a:spcBef>
                <a:spcPts val="0"/>
              </a:spcBef>
              <a:spcAft>
                <a:spcPts val="0"/>
              </a:spcAft>
              <a:buNone/>
            </a:pPr>
            <a:r>
              <a:t/>
            </a:r>
            <a:endParaRPr/>
          </a:p>
        </p:txBody>
      </p:sp>
      <p:grpSp>
        <p:nvGrpSpPr>
          <p:cNvPr id="299" name="Google Shape;299;p35"/>
          <p:cNvGrpSpPr/>
          <p:nvPr/>
        </p:nvGrpSpPr>
        <p:grpSpPr>
          <a:xfrm>
            <a:off x="6955902" y="2976043"/>
            <a:ext cx="1049058" cy="1002913"/>
            <a:chOff x="7441465" y="2302860"/>
            <a:chExt cx="342192" cy="327140"/>
          </a:xfrm>
        </p:grpSpPr>
        <p:sp>
          <p:nvSpPr>
            <p:cNvPr id="300" name="Google Shape;300;p35"/>
            <p:cNvSpPr/>
            <p:nvPr/>
          </p:nvSpPr>
          <p:spPr>
            <a:xfrm>
              <a:off x="7441465" y="2337727"/>
              <a:ext cx="299862" cy="292273"/>
            </a:xfrm>
            <a:custGeom>
              <a:rect b="b" l="l" r="r" t="t"/>
              <a:pathLst>
                <a:path extrusionOk="0" h="9204" w="9443">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dk1"/>
            </a:solidFill>
            <a:ln>
              <a:noFill/>
            </a:ln>
          </p:spPr>
          <p:txBody>
            <a:bodyPr anchorCtr="0" anchor="ctr" bIns="324100" lIns="324100" spcFirstLastPara="1" rIns="324100" wrap="square" tIns="324100">
              <a:noAutofit/>
            </a:bodyPr>
            <a:lstStyle/>
            <a:p>
              <a:pPr indent="0" lvl="0" marL="0" rtl="0" algn="l">
                <a:spcBef>
                  <a:spcPts val="0"/>
                </a:spcBef>
                <a:spcAft>
                  <a:spcPts val="0"/>
                </a:spcAft>
                <a:buNone/>
              </a:pPr>
              <a:r>
                <a:t/>
              </a:r>
              <a:endParaRPr/>
            </a:p>
          </p:txBody>
        </p:sp>
        <p:sp>
          <p:nvSpPr>
            <p:cNvPr id="301" name="Google Shape;301;p35"/>
            <p:cNvSpPr/>
            <p:nvPr/>
          </p:nvSpPr>
          <p:spPr>
            <a:xfrm>
              <a:off x="7484588" y="2302860"/>
              <a:ext cx="299069" cy="293130"/>
            </a:xfrm>
            <a:custGeom>
              <a:rect b="b" l="l" r="r" t="t"/>
              <a:pathLst>
                <a:path extrusionOk="0" h="9231" w="9418">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dk1"/>
            </a:solidFill>
            <a:ln>
              <a:noFill/>
            </a:ln>
          </p:spPr>
          <p:txBody>
            <a:bodyPr anchorCtr="0" anchor="ctr" bIns="324100" lIns="324100" spcFirstLastPara="1" rIns="324100" wrap="square" tIns="324100">
              <a:noAutofit/>
            </a:bodyPr>
            <a:lstStyle/>
            <a:p>
              <a:pPr indent="0" lvl="0" marL="0" rtl="0" algn="l">
                <a:spcBef>
                  <a:spcPts val="0"/>
                </a:spcBef>
                <a:spcAft>
                  <a:spcPts val="0"/>
                </a:spcAft>
                <a:buNone/>
              </a:pPr>
              <a:r>
                <a:t/>
              </a:r>
              <a:endParaRPr/>
            </a:p>
          </p:txBody>
        </p:sp>
      </p:grpSp>
      <p:cxnSp>
        <p:nvCxnSpPr>
          <p:cNvPr id="302" name="Google Shape;302;p35"/>
          <p:cNvCxnSpPr/>
          <p:nvPr/>
        </p:nvCxnSpPr>
        <p:spPr>
          <a:xfrm>
            <a:off x="5477350" y="3483350"/>
            <a:ext cx="1392000" cy="94500"/>
          </a:xfrm>
          <a:prstGeom prst="bentConnector3">
            <a:avLst>
              <a:gd fmla="val 50000" name="adj1"/>
            </a:avLst>
          </a:prstGeom>
          <a:noFill/>
          <a:ln cap="flat" cmpd="sng" w="28575">
            <a:solidFill>
              <a:schemeClr val="dk1"/>
            </a:solidFill>
            <a:prstDash val="solid"/>
            <a:round/>
            <a:headEnd len="med" w="med" type="triangl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6"/>
          <p:cNvSpPr txBox="1"/>
          <p:nvPr>
            <p:ph type="title"/>
          </p:nvPr>
        </p:nvSpPr>
        <p:spPr>
          <a:xfrm>
            <a:off x="295300" y="358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300">
                <a:latin typeface="Atkinson Hyperlegible Next"/>
                <a:ea typeface="Atkinson Hyperlegible Next"/>
                <a:cs typeface="Atkinson Hyperlegible Next"/>
                <a:sym typeface="Atkinson Hyperlegible Next"/>
              </a:rPr>
              <a:t>Cohort &amp; Retention</a:t>
            </a:r>
            <a:endParaRPr b="1" sz="3300">
              <a:latin typeface="Atkinson Hyperlegible Next"/>
              <a:ea typeface="Atkinson Hyperlegible Next"/>
              <a:cs typeface="Atkinson Hyperlegible Next"/>
              <a:sym typeface="Atkinson Hyperlegible Next"/>
            </a:endParaRPr>
          </a:p>
        </p:txBody>
      </p:sp>
      <p:sp>
        <p:nvSpPr>
          <p:cNvPr id="308" name="Google Shape;308;p36"/>
          <p:cNvSpPr txBox="1"/>
          <p:nvPr/>
        </p:nvSpPr>
        <p:spPr>
          <a:xfrm>
            <a:off x="3945106" y="931200"/>
            <a:ext cx="1896000" cy="400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Atkinson Hyperlegible Next"/>
                <a:ea typeface="Atkinson Hyperlegible Next"/>
                <a:cs typeface="Atkinson Hyperlegible Next"/>
                <a:sym typeface="Atkinson Hyperlegible Next"/>
              </a:rPr>
              <a:t>Pre - 5G</a:t>
            </a:r>
            <a:endParaRPr b="1" sz="2000">
              <a:solidFill>
                <a:schemeClr val="dk1"/>
              </a:solidFill>
              <a:latin typeface="Atkinson Hyperlegible Next"/>
              <a:ea typeface="Atkinson Hyperlegible Next"/>
              <a:cs typeface="Atkinson Hyperlegible Next"/>
              <a:sym typeface="Atkinson Hyperlegible Next"/>
            </a:endParaRPr>
          </a:p>
        </p:txBody>
      </p:sp>
      <p:sp>
        <p:nvSpPr>
          <p:cNvPr id="309" name="Google Shape;309;p36"/>
          <p:cNvSpPr txBox="1"/>
          <p:nvPr/>
        </p:nvSpPr>
        <p:spPr>
          <a:xfrm>
            <a:off x="6534688" y="932000"/>
            <a:ext cx="1896000" cy="400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Atkinson Hyperlegible Next"/>
                <a:ea typeface="Atkinson Hyperlegible Next"/>
                <a:cs typeface="Atkinson Hyperlegible Next"/>
                <a:sym typeface="Atkinson Hyperlegible Next"/>
              </a:rPr>
              <a:t>Post - 5G</a:t>
            </a:r>
            <a:endParaRPr b="1" sz="2000">
              <a:solidFill>
                <a:schemeClr val="dk1"/>
              </a:solidFill>
              <a:latin typeface="Atkinson Hyperlegible Next"/>
              <a:ea typeface="Atkinson Hyperlegible Next"/>
              <a:cs typeface="Atkinson Hyperlegible Next"/>
              <a:sym typeface="Atkinson Hyperlegible Next"/>
            </a:endParaRPr>
          </a:p>
        </p:txBody>
      </p:sp>
      <p:sp>
        <p:nvSpPr>
          <p:cNvPr id="310" name="Google Shape;310;p36"/>
          <p:cNvSpPr txBox="1"/>
          <p:nvPr/>
        </p:nvSpPr>
        <p:spPr>
          <a:xfrm>
            <a:off x="3691600" y="1169367"/>
            <a:ext cx="2403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High engagement weeks follow a predictable pattern.</a:t>
            </a:r>
            <a:endParaRPr sz="1200">
              <a:solidFill>
                <a:schemeClr val="dk1"/>
              </a:solidFill>
              <a:latin typeface="Albert Sans"/>
              <a:ea typeface="Albert Sans"/>
              <a:cs typeface="Albert Sans"/>
              <a:sym typeface="Albert Sans"/>
            </a:endParaRPr>
          </a:p>
        </p:txBody>
      </p:sp>
      <p:sp>
        <p:nvSpPr>
          <p:cNvPr id="311" name="Google Shape;311;p36"/>
          <p:cNvSpPr txBox="1"/>
          <p:nvPr/>
        </p:nvSpPr>
        <p:spPr>
          <a:xfrm>
            <a:off x="6534688" y="1169367"/>
            <a:ext cx="1896000" cy="27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Albert Sans"/>
                <a:ea typeface="Albert Sans"/>
                <a:cs typeface="Albert Sans"/>
                <a:sym typeface="Albert Sans"/>
              </a:rPr>
              <a:t>User engagement becomes sporadic.</a:t>
            </a:r>
            <a:endParaRPr sz="1300">
              <a:solidFill>
                <a:schemeClr val="dk1"/>
              </a:solidFill>
              <a:latin typeface="Albert Sans"/>
              <a:ea typeface="Albert Sans"/>
              <a:cs typeface="Albert Sans"/>
              <a:sym typeface="Albert Sans"/>
            </a:endParaRPr>
          </a:p>
        </p:txBody>
      </p:sp>
      <p:sp>
        <p:nvSpPr>
          <p:cNvPr id="312" name="Google Shape;312;p36"/>
          <p:cNvSpPr txBox="1"/>
          <p:nvPr/>
        </p:nvSpPr>
        <p:spPr>
          <a:xfrm>
            <a:off x="3945100" y="4514856"/>
            <a:ext cx="4307700" cy="34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Blue means low engagement.</a:t>
            </a:r>
            <a:endParaRPr sz="1100">
              <a:solidFill>
                <a:schemeClr val="dk1"/>
              </a:solidFill>
              <a:latin typeface="Albert Sans"/>
              <a:ea typeface="Albert Sans"/>
              <a:cs typeface="Albert Sans"/>
              <a:sym typeface="Albert Sans"/>
            </a:endParaRPr>
          </a:p>
          <a:p>
            <a:pPr indent="0" lvl="0" marL="0" rtl="0" algn="ctr">
              <a:spcBef>
                <a:spcPts val="0"/>
              </a:spcBef>
              <a:spcAft>
                <a:spcPts val="0"/>
              </a:spcAft>
              <a:buNone/>
            </a:pPr>
            <a:r>
              <a:rPr lang="en" sz="1100">
                <a:solidFill>
                  <a:schemeClr val="dk1"/>
                </a:solidFill>
                <a:latin typeface="Albert Sans"/>
                <a:ea typeface="Albert Sans"/>
                <a:cs typeface="Albert Sans"/>
                <a:sym typeface="Albert Sans"/>
              </a:rPr>
              <a:t>Yellow means high engagement.</a:t>
            </a:r>
            <a:endParaRPr sz="1100">
              <a:solidFill>
                <a:schemeClr val="dk1"/>
              </a:solidFill>
              <a:latin typeface="Albert Sans"/>
              <a:ea typeface="Albert Sans"/>
              <a:cs typeface="Albert Sans"/>
              <a:sym typeface="Albert Sans"/>
            </a:endParaRPr>
          </a:p>
        </p:txBody>
      </p:sp>
      <p:pic>
        <p:nvPicPr>
          <p:cNvPr id="313" name="Google Shape;313;p36"/>
          <p:cNvPicPr preferRelativeResize="0"/>
          <p:nvPr/>
        </p:nvPicPr>
        <p:blipFill>
          <a:blip r:embed="rId3">
            <a:alphaModFix/>
          </a:blip>
          <a:stretch>
            <a:fillRect/>
          </a:stretch>
        </p:blipFill>
        <p:spPr>
          <a:xfrm>
            <a:off x="6264249" y="1755248"/>
            <a:ext cx="2641500" cy="2577255"/>
          </a:xfrm>
          <a:prstGeom prst="rect">
            <a:avLst/>
          </a:prstGeom>
          <a:noFill/>
          <a:ln cap="flat" cmpd="sng" w="19050">
            <a:solidFill>
              <a:schemeClr val="dk1"/>
            </a:solidFill>
            <a:prstDash val="solid"/>
            <a:round/>
            <a:headEnd len="sm" w="sm" type="none"/>
            <a:tailEnd len="sm" w="sm" type="none"/>
          </a:ln>
        </p:spPr>
      </p:pic>
      <p:pic>
        <p:nvPicPr>
          <p:cNvPr id="314" name="Google Shape;314;p36"/>
          <p:cNvPicPr preferRelativeResize="0"/>
          <p:nvPr/>
        </p:nvPicPr>
        <p:blipFill>
          <a:blip r:embed="rId4">
            <a:alphaModFix/>
          </a:blip>
          <a:stretch>
            <a:fillRect/>
          </a:stretch>
        </p:blipFill>
        <p:spPr>
          <a:xfrm>
            <a:off x="3436822" y="1744151"/>
            <a:ext cx="2641515" cy="2551237"/>
          </a:xfrm>
          <a:prstGeom prst="rect">
            <a:avLst/>
          </a:prstGeom>
          <a:noFill/>
          <a:ln cap="flat" cmpd="sng" w="19050">
            <a:solidFill>
              <a:schemeClr val="dk1"/>
            </a:solidFill>
            <a:prstDash val="solid"/>
            <a:round/>
            <a:headEnd len="sm" w="sm" type="none"/>
            <a:tailEnd len="sm" w="sm" type="none"/>
          </a:ln>
        </p:spPr>
      </p:pic>
      <p:pic>
        <p:nvPicPr>
          <p:cNvPr id="315" name="Google Shape;315;p36" title="Screenshot 2025-10-16 at 10.09.53 AM.png"/>
          <p:cNvPicPr preferRelativeResize="0"/>
          <p:nvPr/>
        </p:nvPicPr>
        <p:blipFill>
          <a:blip r:embed="rId5">
            <a:alphaModFix/>
          </a:blip>
          <a:stretch>
            <a:fillRect/>
          </a:stretch>
        </p:blipFill>
        <p:spPr>
          <a:xfrm>
            <a:off x="681600" y="1317259"/>
            <a:ext cx="1723725" cy="1458525"/>
          </a:xfrm>
          <a:prstGeom prst="rect">
            <a:avLst/>
          </a:prstGeom>
          <a:noFill/>
          <a:ln>
            <a:noFill/>
          </a:ln>
        </p:spPr>
      </p:pic>
      <p:pic>
        <p:nvPicPr>
          <p:cNvPr id="316" name="Google Shape;316;p36" title="Screenshot 2025-10-16 at 10.10.20 AM.png"/>
          <p:cNvPicPr preferRelativeResize="0"/>
          <p:nvPr/>
        </p:nvPicPr>
        <p:blipFill>
          <a:blip r:embed="rId6">
            <a:alphaModFix/>
          </a:blip>
          <a:stretch>
            <a:fillRect/>
          </a:stretch>
        </p:blipFill>
        <p:spPr>
          <a:xfrm>
            <a:off x="681600" y="3245561"/>
            <a:ext cx="1723725" cy="1458536"/>
          </a:xfrm>
          <a:prstGeom prst="rect">
            <a:avLst/>
          </a:prstGeom>
          <a:noFill/>
          <a:ln>
            <a:noFill/>
          </a:ln>
        </p:spPr>
      </p:pic>
      <p:sp>
        <p:nvSpPr>
          <p:cNvPr id="317" name="Google Shape;317;p36"/>
          <p:cNvSpPr txBox="1"/>
          <p:nvPr/>
        </p:nvSpPr>
        <p:spPr>
          <a:xfrm>
            <a:off x="681600" y="968409"/>
            <a:ext cx="215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Pre - 5G Retention Rates</a:t>
            </a:r>
            <a:endParaRPr sz="1200">
              <a:solidFill>
                <a:schemeClr val="dk1"/>
              </a:solidFill>
              <a:latin typeface="Albert Sans"/>
              <a:ea typeface="Albert Sans"/>
              <a:cs typeface="Albert Sans"/>
              <a:sym typeface="Albert Sans"/>
            </a:endParaRPr>
          </a:p>
        </p:txBody>
      </p:sp>
      <p:sp>
        <p:nvSpPr>
          <p:cNvPr id="318" name="Google Shape;318;p36"/>
          <p:cNvSpPr txBox="1"/>
          <p:nvPr/>
        </p:nvSpPr>
        <p:spPr>
          <a:xfrm>
            <a:off x="681600" y="2896711"/>
            <a:ext cx="215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Post - 5G Retention Rates</a:t>
            </a:r>
            <a:endParaRPr sz="1200">
              <a:solidFill>
                <a:schemeClr val="dk1"/>
              </a:solidFill>
              <a:latin typeface="Albert Sans"/>
              <a:ea typeface="Albert Sans"/>
              <a:cs typeface="Albert Sans"/>
              <a:sym typeface="Albert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37"/>
          <p:cNvPicPr preferRelativeResize="0"/>
          <p:nvPr>
            <p:ph idx="2" type="pic"/>
          </p:nvPr>
        </p:nvPicPr>
        <p:blipFill rotWithShape="1">
          <a:blip r:embed="rId3">
            <a:alphaModFix/>
          </a:blip>
          <a:srcRect b="0" l="109" r="109" t="0"/>
          <a:stretch/>
        </p:blipFill>
        <p:spPr>
          <a:xfrm flipH="1">
            <a:off x="300" y="0"/>
            <a:ext cx="3421500" cy="5143500"/>
          </a:xfrm>
          <a:prstGeom prst="round1Rect">
            <a:avLst>
              <a:gd fmla="val 40781" name="adj"/>
            </a:avLst>
          </a:prstGeom>
          <a:noFill/>
          <a:ln>
            <a:noFill/>
          </a:ln>
        </p:spPr>
      </p:pic>
      <p:sp>
        <p:nvSpPr>
          <p:cNvPr id="324" name="Google Shape;324;p37"/>
          <p:cNvSpPr txBox="1"/>
          <p:nvPr>
            <p:ph type="title"/>
          </p:nvPr>
        </p:nvSpPr>
        <p:spPr>
          <a:xfrm>
            <a:off x="3747250" y="1340325"/>
            <a:ext cx="4852200" cy="1608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Recommendations</a:t>
            </a:r>
            <a:endParaRPr/>
          </a:p>
          <a:p>
            <a:pPr indent="0" lvl="0" marL="0" rtl="0" algn="r">
              <a:spcBef>
                <a:spcPts val="0"/>
              </a:spcBef>
              <a:spcAft>
                <a:spcPts val="0"/>
              </a:spcAft>
              <a:buNone/>
            </a:pPr>
            <a:r>
              <a:rPr lang="en"/>
              <a:t>&amp; What’s Next</a:t>
            </a:r>
            <a:endParaRPr/>
          </a:p>
        </p:txBody>
      </p:sp>
      <p:sp>
        <p:nvSpPr>
          <p:cNvPr id="325" name="Google Shape;325;p37"/>
          <p:cNvSpPr txBox="1"/>
          <p:nvPr>
            <p:ph idx="2" type="title"/>
          </p:nvPr>
        </p:nvSpPr>
        <p:spPr>
          <a:xfrm>
            <a:off x="713225" y="835750"/>
            <a:ext cx="12582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26" name="Google Shape;326;p37"/>
          <p:cNvSpPr/>
          <p:nvPr/>
        </p:nvSpPr>
        <p:spPr>
          <a:xfrm>
            <a:off x="4304656" y="2948512"/>
            <a:ext cx="1015079" cy="1010785"/>
          </a:xfrm>
          <a:custGeom>
            <a:rect b="b" l="l" r="r" t="t"/>
            <a:pathLst>
              <a:path extrusionOk="0" h="11300" w="11348">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dk1"/>
          </a:solidFill>
          <a:ln>
            <a:noFill/>
          </a:ln>
        </p:spPr>
        <p:txBody>
          <a:bodyPr anchorCtr="0" anchor="ctr" bIns="324100" lIns="324100" spcFirstLastPara="1" rIns="324100" wrap="square" tIns="324100">
            <a:noAutofit/>
          </a:bodyPr>
          <a:lstStyle/>
          <a:p>
            <a:pPr indent="0" lvl="0" marL="0" rtl="0" algn="l">
              <a:spcBef>
                <a:spcPts val="0"/>
              </a:spcBef>
              <a:spcAft>
                <a:spcPts val="0"/>
              </a:spcAft>
              <a:buNone/>
            </a:pPr>
            <a:r>
              <a:t/>
            </a:r>
            <a:endParaRPr/>
          </a:p>
        </p:txBody>
      </p:sp>
      <p:grpSp>
        <p:nvGrpSpPr>
          <p:cNvPr id="327" name="Google Shape;327;p37"/>
          <p:cNvGrpSpPr/>
          <p:nvPr/>
        </p:nvGrpSpPr>
        <p:grpSpPr>
          <a:xfrm>
            <a:off x="6955902" y="2976043"/>
            <a:ext cx="1049058" cy="1002913"/>
            <a:chOff x="7441465" y="2302860"/>
            <a:chExt cx="342192" cy="327140"/>
          </a:xfrm>
        </p:grpSpPr>
        <p:sp>
          <p:nvSpPr>
            <p:cNvPr id="328" name="Google Shape;328;p37"/>
            <p:cNvSpPr/>
            <p:nvPr/>
          </p:nvSpPr>
          <p:spPr>
            <a:xfrm>
              <a:off x="7441465" y="2337727"/>
              <a:ext cx="299862" cy="292273"/>
            </a:xfrm>
            <a:custGeom>
              <a:rect b="b" l="l" r="r" t="t"/>
              <a:pathLst>
                <a:path extrusionOk="0" h="9204" w="9443">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dk1"/>
            </a:solidFill>
            <a:ln>
              <a:noFill/>
            </a:ln>
          </p:spPr>
          <p:txBody>
            <a:bodyPr anchorCtr="0" anchor="ctr" bIns="324100" lIns="324100" spcFirstLastPara="1" rIns="324100" wrap="square" tIns="324100">
              <a:noAutofit/>
            </a:bodyPr>
            <a:lstStyle/>
            <a:p>
              <a:pPr indent="0" lvl="0" marL="0" rtl="0" algn="l">
                <a:spcBef>
                  <a:spcPts val="0"/>
                </a:spcBef>
                <a:spcAft>
                  <a:spcPts val="0"/>
                </a:spcAft>
                <a:buNone/>
              </a:pPr>
              <a:r>
                <a:t/>
              </a:r>
              <a:endParaRPr/>
            </a:p>
          </p:txBody>
        </p:sp>
        <p:sp>
          <p:nvSpPr>
            <p:cNvPr id="329" name="Google Shape;329;p37"/>
            <p:cNvSpPr/>
            <p:nvPr/>
          </p:nvSpPr>
          <p:spPr>
            <a:xfrm>
              <a:off x="7484588" y="2302860"/>
              <a:ext cx="299069" cy="293130"/>
            </a:xfrm>
            <a:custGeom>
              <a:rect b="b" l="l" r="r" t="t"/>
              <a:pathLst>
                <a:path extrusionOk="0" h="9231" w="9418">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dk1"/>
            </a:solidFill>
            <a:ln>
              <a:noFill/>
            </a:ln>
          </p:spPr>
          <p:txBody>
            <a:bodyPr anchorCtr="0" anchor="ctr" bIns="324100" lIns="324100" spcFirstLastPara="1" rIns="324100" wrap="square" tIns="324100">
              <a:noAutofit/>
            </a:bodyPr>
            <a:lstStyle/>
            <a:p>
              <a:pPr indent="0" lvl="0" marL="0" rtl="0" algn="l">
                <a:spcBef>
                  <a:spcPts val="0"/>
                </a:spcBef>
                <a:spcAft>
                  <a:spcPts val="0"/>
                </a:spcAft>
                <a:buNone/>
              </a:pPr>
              <a:r>
                <a:t/>
              </a:r>
              <a:endParaRPr/>
            </a:p>
          </p:txBody>
        </p:sp>
      </p:grpSp>
      <p:cxnSp>
        <p:nvCxnSpPr>
          <p:cNvPr id="330" name="Google Shape;330;p37"/>
          <p:cNvCxnSpPr/>
          <p:nvPr/>
        </p:nvCxnSpPr>
        <p:spPr>
          <a:xfrm>
            <a:off x="5477350" y="3483350"/>
            <a:ext cx="1392000" cy="94500"/>
          </a:xfrm>
          <a:prstGeom prst="bentConnector3">
            <a:avLst>
              <a:gd fmla="val 50000" name="adj1"/>
            </a:avLst>
          </a:prstGeom>
          <a:noFill/>
          <a:ln cap="flat" cmpd="sng" w="28575">
            <a:solidFill>
              <a:schemeClr val="dk1"/>
            </a:solidFill>
            <a:prstDash val="solid"/>
            <a:round/>
            <a:headEnd len="med" w="med" type="triangl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8"/>
          <p:cNvSpPr txBox="1"/>
          <p:nvPr>
            <p:ph type="title"/>
          </p:nvPr>
        </p:nvSpPr>
        <p:spPr>
          <a:xfrm>
            <a:off x="720000" y="445025"/>
            <a:ext cx="3312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tkinson Hyperlegible Next SemiBold"/>
                <a:ea typeface="Atkinson Hyperlegible Next SemiBold"/>
                <a:cs typeface="Atkinson Hyperlegible Next SemiBold"/>
                <a:sym typeface="Atkinson Hyperlegible Next SemiBold"/>
              </a:rPr>
              <a:t>Recommendations</a:t>
            </a:r>
            <a:endParaRPr>
              <a:latin typeface="Atkinson Hyperlegible Next SemiBold"/>
              <a:ea typeface="Atkinson Hyperlegible Next SemiBold"/>
              <a:cs typeface="Atkinson Hyperlegible Next SemiBold"/>
              <a:sym typeface="Atkinson Hyperlegible Next SemiBold"/>
            </a:endParaRPr>
          </a:p>
        </p:txBody>
      </p:sp>
      <p:graphicFrame>
        <p:nvGraphicFramePr>
          <p:cNvPr id="336" name="Google Shape;336;p38"/>
          <p:cNvGraphicFramePr/>
          <p:nvPr/>
        </p:nvGraphicFramePr>
        <p:xfrm>
          <a:off x="768100" y="1017725"/>
          <a:ext cx="3000000" cy="3000000"/>
        </p:xfrm>
        <a:graphic>
          <a:graphicData uri="http://schemas.openxmlformats.org/drawingml/2006/table">
            <a:tbl>
              <a:tblPr>
                <a:noFill/>
                <a:tableStyleId>{D614C39B-C47B-4890-A583-0303D4B1F8C0}</a:tableStyleId>
              </a:tblPr>
              <a:tblGrid>
                <a:gridCol w="2328000"/>
                <a:gridCol w="4517750"/>
              </a:tblGrid>
              <a:tr h="652275">
                <a:tc>
                  <a:txBody>
                    <a:bodyPr/>
                    <a:lstStyle/>
                    <a:p>
                      <a:pPr indent="0" lvl="0" marL="0" rtl="0" algn="l">
                        <a:spcBef>
                          <a:spcPts val="0"/>
                        </a:spcBef>
                        <a:spcAft>
                          <a:spcPts val="0"/>
                        </a:spcAft>
                        <a:buNone/>
                      </a:pPr>
                      <a:r>
                        <a:t/>
                      </a:r>
                      <a:endParaRPr b="1" sz="1200" u="sng">
                        <a:solidFill>
                          <a:schemeClr val="dk1"/>
                        </a:solidFill>
                        <a:latin typeface="Albert Sans"/>
                        <a:ea typeface="Albert Sans"/>
                        <a:cs typeface="Albert Sans"/>
                        <a:sym typeface="Albert Sans"/>
                      </a:endParaRPr>
                    </a:p>
                    <a:p>
                      <a:pPr indent="0" lvl="0" marL="0" rtl="0" algn="ctr">
                        <a:spcBef>
                          <a:spcPts val="0"/>
                        </a:spcBef>
                        <a:spcAft>
                          <a:spcPts val="0"/>
                        </a:spcAft>
                        <a:buNone/>
                      </a:pPr>
                      <a:r>
                        <a:rPr b="1" lang="en" sz="1200" u="sng">
                          <a:solidFill>
                            <a:schemeClr val="dk1"/>
                          </a:solidFill>
                          <a:latin typeface="Albert Sans"/>
                          <a:ea typeface="Albert Sans"/>
                          <a:cs typeface="Albert Sans"/>
                          <a:sym typeface="Albert Sans"/>
                        </a:rPr>
                        <a:t>Configure System Software</a:t>
                      </a:r>
                      <a:endParaRPr b="1" sz="1200" u="sng">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b="1" sz="1200" u="sng">
                        <a:solidFill>
                          <a:schemeClr val="dk1"/>
                        </a:solidFill>
                        <a:latin typeface="Albert Sans"/>
                        <a:ea typeface="Albert Sans"/>
                        <a:cs typeface="Albert Sans"/>
                        <a:sym typeface="Albert Sans"/>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1600"/>
                        </a:spcAft>
                        <a:buNone/>
                      </a:pPr>
                      <a:r>
                        <a:rPr lang="en" sz="1300">
                          <a:solidFill>
                            <a:schemeClr val="dk1"/>
                          </a:solidFill>
                          <a:latin typeface="Albert Sans"/>
                          <a:ea typeface="Albert Sans"/>
                          <a:cs typeface="Albert Sans"/>
                          <a:sym typeface="Albert Sans"/>
                        </a:rPr>
                        <a:t>Dedicate the Maintenance &amp; Deployment teams to (re)configure the kiosks. Set kiosks to sleep during off-use rather than completely shutting down.</a:t>
                      </a:r>
                      <a:endParaRPr sz="13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67950">
                <a:tc>
                  <a:txBody>
                    <a:bodyPr/>
                    <a:lstStyle/>
                    <a:p>
                      <a:pPr indent="0" lvl="0" marL="0" rtl="0" algn="ctr">
                        <a:spcBef>
                          <a:spcPts val="0"/>
                        </a:spcBef>
                        <a:spcAft>
                          <a:spcPts val="0"/>
                        </a:spcAft>
                        <a:buNone/>
                      </a:pPr>
                      <a:r>
                        <a:rPr b="1" lang="en" sz="1200" u="sng">
                          <a:solidFill>
                            <a:schemeClr val="dk1"/>
                          </a:solidFill>
                          <a:latin typeface="Albert Sans"/>
                          <a:ea typeface="Albert Sans"/>
                          <a:cs typeface="Albert Sans"/>
                          <a:sym typeface="Albert Sans"/>
                        </a:rPr>
                        <a:t>Alternative Energy Sources</a:t>
                      </a:r>
                      <a:endParaRPr b="1" sz="1200" u="sng">
                        <a:solidFill>
                          <a:schemeClr val="dk1"/>
                        </a:solidFill>
                        <a:latin typeface="Albert Sans"/>
                        <a:ea typeface="Albert Sans"/>
                        <a:cs typeface="Albert Sans"/>
                        <a:sym typeface="Albert Sans"/>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1600"/>
                        </a:spcAft>
                        <a:buNone/>
                      </a:pPr>
                      <a:r>
                        <a:rPr lang="en" sz="1300">
                          <a:solidFill>
                            <a:schemeClr val="dk1"/>
                          </a:solidFill>
                          <a:latin typeface="Albert Sans"/>
                          <a:ea typeface="Albert Sans"/>
                          <a:cs typeface="Albert Sans"/>
                          <a:sym typeface="Albert Sans"/>
                        </a:rPr>
                        <a:t>Longer term, i</a:t>
                      </a:r>
                      <a:r>
                        <a:rPr lang="en" sz="1300">
                          <a:solidFill>
                            <a:schemeClr val="dk1"/>
                          </a:solidFill>
                          <a:latin typeface="Albert Sans"/>
                          <a:ea typeface="Albert Sans"/>
                          <a:cs typeface="Albert Sans"/>
                          <a:sym typeface="Albert Sans"/>
                        </a:rPr>
                        <a:t>mplement a solar panel system that absorb the heat from the sun and powers the kiosks.</a:t>
                      </a:r>
                      <a:endParaRPr sz="13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76275">
                <a:tc>
                  <a:txBody>
                    <a:bodyPr/>
                    <a:lstStyle/>
                    <a:p>
                      <a:pPr indent="0" lvl="0" marL="0" rtl="0" algn="ctr">
                        <a:spcBef>
                          <a:spcPts val="0"/>
                        </a:spcBef>
                        <a:spcAft>
                          <a:spcPts val="0"/>
                        </a:spcAft>
                        <a:buNone/>
                      </a:pPr>
                      <a:r>
                        <a:rPr b="1" lang="en" sz="1200" u="sng">
                          <a:solidFill>
                            <a:schemeClr val="dk1"/>
                          </a:solidFill>
                          <a:latin typeface="Albert Sans"/>
                          <a:ea typeface="Albert Sans"/>
                          <a:cs typeface="Albert Sans"/>
                          <a:sym typeface="Albert Sans"/>
                        </a:rPr>
                        <a:t>Operational Efficiency</a:t>
                      </a:r>
                      <a:endParaRPr b="1" sz="1200" u="sng">
                        <a:solidFill>
                          <a:schemeClr val="dk1"/>
                        </a:solidFill>
                        <a:latin typeface="Albert Sans"/>
                        <a:ea typeface="Albert Sans"/>
                        <a:cs typeface="Albert Sans"/>
                        <a:sym typeface="Albert Sans"/>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1600"/>
                        </a:spcAft>
                        <a:buNone/>
                      </a:pPr>
                      <a:r>
                        <a:rPr lang="en" sz="1300">
                          <a:solidFill>
                            <a:schemeClr val="dk1"/>
                          </a:solidFill>
                          <a:latin typeface="Albert Sans"/>
                          <a:ea typeface="Albert Sans"/>
                          <a:cs typeface="Albert Sans"/>
                          <a:sym typeface="Albert Sans"/>
                        </a:rPr>
                        <a:t>Designate the second week of each month as the primary window for scheduled</a:t>
                      </a:r>
                      <a:r>
                        <a:rPr lang="en" sz="1300">
                          <a:solidFill>
                            <a:schemeClr val="dk1"/>
                          </a:solidFill>
                          <a:latin typeface="Albert Sans"/>
                          <a:ea typeface="Albert Sans"/>
                          <a:cs typeface="Albert Sans"/>
                          <a:sym typeface="Albert Sans"/>
                        </a:rPr>
                        <a:t> network </a:t>
                      </a:r>
                      <a:r>
                        <a:rPr lang="en" sz="1300">
                          <a:solidFill>
                            <a:schemeClr val="dk1"/>
                          </a:solidFill>
                          <a:latin typeface="Albert Sans"/>
                          <a:ea typeface="Albert Sans"/>
                          <a:cs typeface="Albert Sans"/>
                          <a:sym typeface="Albert Sans"/>
                        </a:rPr>
                        <a:t>maintenance</a:t>
                      </a:r>
                      <a:r>
                        <a:rPr lang="en" sz="1300">
                          <a:solidFill>
                            <a:schemeClr val="dk1"/>
                          </a:solidFill>
                          <a:latin typeface="Albert Sans"/>
                          <a:ea typeface="Albert Sans"/>
                          <a:cs typeface="Albert Sans"/>
                          <a:sym typeface="Albert Sans"/>
                        </a:rPr>
                        <a:t>, software updates, and physical kiosk servicing.</a:t>
                      </a:r>
                      <a:endParaRPr sz="13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20275">
                <a:tc>
                  <a:txBody>
                    <a:bodyPr/>
                    <a:lstStyle/>
                    <a:p>
                      <a:pPr indent="0" lvl="0" marL="0" rtl="0" algn="ctr">
                        <a:spcBef>
                          <a:spcPts val="0"/>
                        </a:spcBef>
                        <a:spcAft>
                          <a:spcPts val="0"/>
                        </a:spcAft>
                        <a:buNone/>
                      </a:pPr>
                      <a:r>
                        <a:t/>
                      </a:r>
                      <a:endParaRPr b="1" sz="1200" u="sng">
                        <a:solidFill>
                          <a:schemeClr val="dk1"/>
                        </a:solidFill>
                        <a:latin typeface="Albert Sans"/>
                        <a:ea typeface="Albert Sans"/>
                        <a:cs typeface="Albert Sans"/>
                        <a:sym typeface="Albert Sans"/>
                      </a:endParaRPr>
                    </a:p>
                    <a:p>
                      <a:pPr indent="0" lvl="0" marL="0" rtl="0" algn="ctr">
                        <a:spcBef>
                          <a:spcPts val="0"/>
                        </a:spcBef>
                        <a:spcAft>
                          <a:spcPts val="0"/>
                        </a:spcAft>
                        <a:buNone/>
                      </a:pPr>
                      <a:r>
                        <a:rPr b="1" lang="en" sz="1200" u="sng">
                          <a:solidFill>
                            <a:schemeClr val="dk1"/>
                          </a:solidFill>
                          <a:latin typeface="Albert Sans"/>
                          <a:ea typeface="Albert Sans"/>
                          <a:cs typeface="Albert Sans"/>
                          <a:sym typeface="Albert Sans"/>
                        </a:rPr>
                        <a:t>Engagement Growth</a:t>
                      </a:r>
                      <a:endParaRPr b="1" sz="1200" u="sng">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b="1" sz="1200" u="sng">
                        <a:solidFill>
                          <a:schemeClr val="dk1"/>
                        </a:solidFill>
                        <a:latin typeface="Albert Sans"/>
                        <a:ea typeface="Albert Sans"/>
                        <a:cs typeface="Albert Sans"/>
                        <a:sym typeface="Albert Sans"/>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1600"/>
                        </a:spcAft>
                        <a:buNone/>
                      </a:pPr>
                      <a:r>
                        <a:rPr lang="en" sz="1300">
                          <a:solidFill>
                            <a:schemeClr val="dk1"/>
                          </a:solidFill>
                          <a:latin typeface="Albert Sans"/>
                          <a:ea typeface="Albert Sans"/>
                          <a:cs typeface="Albert Sans"/>
                          <a:sym typeface="Albert Sans"/>
                        </a:rPr>
                        <a:t>Target the Spring months for specific user re-engagement campaigns.</a:t>
                      </a:r>
                      <a:endParaRPr sz="13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65275">
                <a:tc>
                  <a:txBody>
                    <a:bodyPr/>
                    <a:lstStyle/>
                    <a:p>
                      <a:pPr indent="0" lvl="0" marL="0" rtl="0" algn="ctr">
                        <a:spcBef>
                          <a:spcPts val="0"/>
                        </a:spcBef>
                        <a:spcAft>
                          <a:spcPts val="0"/>
                        </a:spcAft>
                        <a:buNone/>
                      </a:pPr>
                      <a:r>
                        <a:rPr b="1" lang="en" sz="1200" u="sng">
                          <a:solidFill>
                            <a:schemeClr val="dk1"/>
                          </a:solidFill>
                          <a:latin typeface="Albert Sans"/>
                          <a:ea typeface="Albert Sans"/>
                          <a:cs typeface="Albert Sans"/>
                          <a:sym typeface="Albert Sans"/>
                        </a:rPr>
                        <a:t>Equity</a:t>
                      </a:r>
                      <a:endParaRPr b="1" sz="1200" u="sng">
                        <a:solidFill>
                          <a:schemeClr val="dk1"/>
                        </a:solidFill>
                        <a:latin typeface="Albert Sans"/>
                        <a:ea typeface="Albert Sans"/>
                        <a:cs typeface="Albert Sans"/>
                        <a:sym typeface="Albert Sans"/>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Albert Sans"/>
                          <a:ea typeface="Albert Sans"/>
                          <a:cs typeface="Albert Sans"/>
                          <a:sym typeface="Albert Sans"/>
                        </a:rPr>
                        <a:t>Implement a dual maintenance strategy: a primary, data-driven plan for high-density areas, supplemented by a secondary, equity-focused plan that guarantees a baseline level of service and uptime for all kiosks.</a:t>
                      </a:r>
                      <a:endParaRPr sz="13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48325">
                <a:tc>
                  <a:txBody>
                    <a:bodyPr/>
                    <a:lstStyle/>
                    <a:p>
                      <a:pPr indent="0" lvl="0" marL="0" rtl="0" algn="l">
                        <a:spcBef>
                          <a:spcPts val="0"/>
                        </a:spcBef>
                        <a:spcAft>
                          <a:spcPts val="0"/>
                        </a:spcAft>
                        <a:buNone/>
                      </a:pPr>
                      <a:r>
                        <a:t/>
                      </a:r>
                      <a:endParaRPr b="1" sz="1200">
                        <a:solidFill>
                          <a:schemeClr val="dk1"/>
                        </a:solidFill>
                        <a:latin typeface="Albert Sans"/>
                        <a:ea typeface="Albert Sans"/>
                        <a:cs typeface="Albert Sans"/>
                        <a:sym typeface="Albert Sans"/>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1600"/>
                        </a:spcAft>
                        <a:buNone/>
                      </a:pPr>
                      <a:r>
                        <a:t/>
                      </a:r>
                      <a:endParaRPr sz="1200">
                        <a:solidFill>
                          <a:schemeClr val="dk1"/>
                        </a:solidFill>
                        <a:latin typeface="Albert Sans"/>
                        <a:ea typeface="Albert Sans"/>
                        <a:cs typeface="Albert Sans"/>
                        <a:sym typeface="Albert Sans"/>
                      </a:endParaRPr>
                    </a:p>
                  </a:txBody>
                  <a:tcPr marT="0" marB="0" marR="91425" marL="91425" anchor="ctr">
                    <a:lnL cap="flat" cmpd="sng" w="9525">
                      <a:solidFill>
                        <a:schemeClr val="lt1"/>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grpSp>
        <p:nvGrpSpPr>
          <p:cNvPr id="337" name="Google Shape;337;p38"/>
          <p:cNvGrpSpPr/>
          <p:nvPr/>
        </p:nvGrpSpPr>
        <p:grpSpPr>
          <a:xfrm>
            <a:off x="7672683" y="337427"/>
            <a:ext cx="787042" cy="787889"/>
            <a:chOff x="3539102" y="2427549"/>
            <a:chExt cx="355099" cy="355481"/>
          </a:xfrm>
        </p:grpSpPr>
        <p:sp>
          <p:nvSpPr>
            <p:cNvPr id="338" name="Google Shape;338;p38"/>
            <p:cNvSpPr/>
            <p:nvPr/>
          </p:nvSpPr>
          <p:spPr>
            <a:xfrm>
              <a:off x="3539102" y="2561320"/>
              <a:ext cx="355099" cy="221710"/>
            </a:xfrm>
            <a:custGeom>
              <a:rect b="b" l="l" r="r" t="t"/>
              <a:pathLst>
                <a:path extrusionOk="0" h="6966" w="11157">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dk1"/>
            </a:solidFill>
            <a:ln>
              <a:noFill/>
            </a:ln>
          </p:spPr>
          <p:txBody>
            <a:bodyPr anchorCtr="0" anchor="ctr" bIns="254250" lIns="254250" spcFirstLastPara="1" rIns="254250" wrap="square" tIns="254250">
              <a:noAutofit/>
            </a:bodyPr>
            <a:lstStyle/>
            <a:p>
              <a:pPr indent="0" lvl="0" marL="0" rtl="0" algn="l">
                <a:spcBef>
                  <a:spcPts val="0"/>
                </a:spcBef>
                <a:spcAft>
                  <a:spcPts val="0"/>
                </a:spcAft>
                <a:buNone/>
              </a:pPr>
              <a:r>
                <a:t/>
              </a:r>
              <a:endParaRPr/>
            </a:p>
          </p:txBody>
        </p:sp>
        <p:sp>
          <p:nvSpPr>
            <p:cNvPr id="339" name="Google Shape;339;p38"/>
            <p:cNvSpPr/>
            <p:nvPr/>
          </p:nvSpPr>
          <p:spPr>
            <a:xfrm>
              <a:off x="3544417" y="2427549"/>
              <a:ext cx="339568" cy="205415"/>
            </a:xfrm>
            <a:custGeom>
              <a:rect b="b" l="l" r="r" t="t"/>
              <a:pathLst>
                <a:path extrusionOk="0" h="6454" w="10669">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dk1"/>
            </a:solidFill>
            <a:ln>
              <a:noFill/>
            </a:ln>
          </p:spPr>
          <p:txBody>
            <a:bodyPr anchorCtr="0" anchor="ctr" bIns="254250" lIns="254250" spcFirstLastPara="1" rIns="254250" wrap="square" tIns="254250">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9"/>
          <p:cNvSpPr txBox="1"/>
          <p:nvPr>
            <p:ph type="title"/>
          </p:nvPr>
        </p:nvSpPr>
        <p:spPr>
          <a:xfrm>
            <a:off x="172125" y="445026"/>
            <a:ext cx="4763700" cy="85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What’s Next?</a:t>
            </a:r>
            <a:endParaRPr sz="3200"/>
          </a:p>
        </p:txBody>
      </p:sp>
      <p:sp>
        <p:nvSpPr>
          <p:cNvPr id="345" name="Google Shape;345;p39"/>
          <p:cNvSpPr txBox="1"/>
          <p:nvPr>
            <p:ph idx="1" type="subTitle"/>
          </p:nvPr>
        </p:nvSpPr>
        <p:spPr>
          <a:xfrm>
            <a:off x="338950" y="1137600"/>
            <a:ext cx="7253100" cy="3661800"/>
          </a:xfrm>
          <a:prstGeom prst="rect">
            <a:avLst/>
          </a:prstGeom>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i="1" lang="en" sz="2000"/>
              <a:t>More to Explore:</a:t>
            </a:r>
            <a:endParaRPr b="1" i="1" sz="2000"/>
          </a:p>
          <a:p>
            <a:pPr indent="0" lvl="0" marL="0" rtl="0" algn="l">
              <a:lnSpc>
                <a:spcPct val="150000"/>
              </a:lnSpc>
              <a:spcBef>
                <a:spcPts val="0"/>
              </a:spcBef>
              <a:spcAft>
                <a:spcPts val="0"/>
              </a:spcAft>
              <a:buNone/>
            </a:pPr>
            <a:r>
              <a:t/>
            </a:r>
            <a:endParaRPr b="1" sz="1600"/>
          </a:p>
          <a:p>
            <a:pPr indent="-330200" lvl="0" marL="457200" rtl="0" algn="l">
              <a:lnSpc>
                <a:spcPct val="150000"/>
              </a:lnSpc>
              <a:spcBef>
                <a:spcPts val="0"/>
              </a:spcBef>
              <a:spcAft>
                <a:spcPts val="0"/>
              </a:spcAft>
              <a:buSzPts val="1600"/>
              <a:buAutoNum type="arabicPeriod"/>
            </a:pPr>
            <a:r>
              <a:rPr lang="en" sz="1600"/>
              <a:t>We would like to see why post-5G engagement has become more sporadic.</a:t>
            </a:r>
            <a:endParaRPr sz="1600"/>
          </a:p>
          <a:p>
            <a:pPr indent="0" lvl="0" marL="0" rtl="0" algn="l">
              <a:lnSpc>
                <a:spcPct val="150000"/>
              </a:lnSpc>
              <a:spcBef>
                <a:spcPts val="0"/>
              </a:spcBef>
              <a:spcAft>
                <a:spcPts val="0"/>
              </a:spcAft>
              <a:buNone/>
            </a:pPr>
            <a:r>
              <a:t/>
            </a:r>
            <a:endParaRPr sz="1600"/>
          </a:p>
          <a:p>
            <a:pPr indent="-330200" lvl="0" marL="457200" rtl="0" algn="l">
              <a:lnSpc>
                <a:spcPct val="150000"/>
              </a:lnSpc>
              <a:spcBef>
                <a:spcPts val="0"/>
              </a:spcBef>
              <a:spcAft>
                <a:spcPts val="0"/>
              </a:spcAft>
              <a:buSzPts val="1600"/>
              <a:buAutoNum type="arabicPeriod"/>
            </a:pPr>
            <a:r>
              <a:rPr lang="en" sz="1600"/>
              <a:t>Why engagement dips in week 2 and the month of </a:t>
            </a:r>
            <a:r>
              <a:rPr lang="en" sz="1600"/>
              <a:t>April.</a:t>
            </a:r>
            <a:endParaRPr sz="1600"/>
          </a:p>
          <a:p>
            <a:pPr indent="0" lvl="0" marL="0" rtl="0" algn="l">
              <a:lnSpc>
                <a:spcPct val="150000"/>
              </a:lnSpc>
              <a:spcBef>
                <a:spcPts val="0"/>
              </a:spcBef>
              <a:spcAft>
                <a:spcPts val="0"/>
              </a:spcAft>
              <a:buNone/>
            </a:pPr>
            <a:r>
              <a:t/>
            </a:r>
            <a:endParaRPr sz="1600"/>
          </a:p>
          <a:p>
            <a:pPr indent="-330200" lvl="0" marL="457200" rtl="0" algn="l">
              <a:lnSpc>
                <a:spcPct val="150000"/>
              </a:lnSpc>
              <a:spcBef>
                <a:spcPts val="0"/>
              </a:spcBef>
              <a:spcAft>
                <a:spcPts val="0"/>
              </a:spcAft>
              <a:buSzPts val="1600"/>
              <a:buAutoNum type="arabicPeriod"/>
            </a:pPr>
            <a:r>
              <a:rPr lang="en" sz="1600"/>
              <a:t>Energy data (kWh) for a better approximation of energy consumption.</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0"/>
          <p:cNvSpPr txBox="1"/>
          <p:nvPr>
            <p:ph type="title"/>
          </p:nvPr>
        </p:nvSpPr>
        <p:spPr>
          <a:xfrm>
            <a:off x="391125" y="439925"/>
            <a:ext cx="3189900" cy="88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5700">
                <a:latin typeface="Atkinson Hyperlegible Next"/>
                <a:ea typeface="Atkinson Hyperlegible Next"/>
                <a:cs typeface="Atkinson Hyperlegible Next"/>
                <a:sym typeface="Atkinson Hyperlegible Next"/>
              </a:rPr>
              <a:t>Thanks!</a:t>
            </a:r>
            <a:endParaRPr b="1" sz="5700">
              <a:latin typeface="Atkinson Hyperlegible Next"/>
              <a:ea typeface="Atkinson Hyperlegible Next"/>
              <a:cs typeface="Atkinson Hyperlegible Next"/>
              <a:sym typeface="Atkinson Hyperlegible Next"/>
            </a:endParaRPr>
          </a:p>
        </p:txBody>
      </p:sp>
      <p:sp>
        <p:nvSpPr>
          <p:cNvPr id="351" name="Google Shape;351;p40"/>
          <p:cNvSpPr/>
          <p:nvPr/>
        </p:nvSpPr>
        <p:spPr>
          <a:xfrm>
            <a:off x="1102125" y="4255771"/>
            <a:ext cx="1767900" cy="527100"/>
          </a:xfrm>
          <a:prstGeom prst="ellipse">
            <a:avLst/>
          </a:prstGeom>
          <a:no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200" u="sng">
                <a:solidFill>
                  <a:schemeClr val="lt1"/>
                </a:solidFill>
                <a:latin typeface="Albert Sans"/>
                <a:ea typeface="Albert Sans"/>
                <a:cs typeface="Albert Sans"/>
                <a:sym typeface="Albert Sans"/>
                <a:hlinkClick r:id="rId3">
                  <a:extLst>
                    <a:ext uri="{A12FA001-AC4F-418D-AE19-62706E023703}">
                      <ahyp:hlinkClr val="tx"/>
                    </a:ext>
                  </a:extLst>
                </a:hlinkClick>
              </a:rPr>
              <a:t>github.com/repo</a:t>
            </a:r>
            <a:endParaRPr b="1" sz="1200">
              <a:solidFill>
                <a:schemeClr val="lt1"/>
              </a:solidFill>
              <a:latin typeface="Albert Sans"/>
              <a:ea typeface="Albert Sans"/>
              <a:cs typeface="Albert Sans"/>
              <a:sym typeface="Albert Sans"/>
            </a:endParaRPr>
          </a:p>
        </p:txBody>
      </p:sp>
      <p:pic>
        <p:nvPicPr>
          <p:cNvPr id="352" name="Google Shape;352;p40"/>
          <p:cNvPicPr preferRelativeResize="0"/>
          <p:nvPr/>
        </p:nvPicPr>
        <p:blipFill>
          <a:blip r:embed="rId4">
            <a:alphaModFix/>
          </a:blip>
          <a:stretch>
            <a:fillRect/>
          </a:stretch>
        </p:blipFill>
        <p:spPr>
          <a:xfrm>
            <a:off x="6965523" y="1687825"/>
            <a:ext cx="1767850" cy="1767850"/>
          </a:xfrm>
          <a:prstGeom prst="rect">
            <a:avLst/>
          </a:prstGeom>
          <a:noFill/>
          <a:ln cap="flat" cmpd="sng" w="28575">
            <a:solidFill>
              <a:schemeClr val="lt1"/>
            </a:solidFill>
            <a:prstDash val="solid"/>
            <a:round/>
            <a:headEnd len="sm" w="sm" type="none"/>
            <a:tailEnd len="sm" w="sm" type="none"/>
          </a:ln>
        </p:spPr>
      </p:pic>
      <p:pic>
        <p:nvPicPr>
          <p:cNvPr id="353" name="Google Shape;353;p40"/>
          <p:cNvPicPr preferRelativeResize="0"/>
          <p:nvPr/>
        </p:nvPicPr>
        <p:blipFill>
          <a:blip r:embed="rId5">
            <a:alphaModFix/>
          </a:blip>
          <a:stretch>
            <a:fillRect/>
          </a:stretch>
        </p:blipFill>
        <p:spPr>
          <a:xfrm>
            <a:off x="4238262" y="1728700"/>
            <a:ext cx="1767850" cy="1767850"/>
          </a:xfrm>
          <a:prstGeom prst="rect">
            <a:avLst/>
          </a:prstGeom>
          <a:noFill/>
          <a:ln cap="flat" cmpd="sng" w="28575">
            <a:solidFill>
              <a:schemeClr val="lt1"/>
            </a:solidFill>
            <a:prstDash val="solid"/>
            <a:round/>
            <a:headEnd len="sm" w="sm" type="none"/>
            <a:tailEnd len="sm" w="sm" type="none"/>
          </a:ln>
        </p:spPr>
      </p:pic>
      <p:sp>
        <p:nvSpPr>
          <p:cNvPr id="354" name="Google Shape;354;p40"/>
          <p:cNvSpPr txBox="1"/>
          <p:nvPr/>
        </p:nvSpPr>
        <p:spPr>
          <a:xfrm>
            <a:off x="4173575" y="3679050"/>
            <a:ext cx="1897200" cy="12348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200">
                <a:solidFill>
                  <a:schemeClr val="lt1"/>
                </a:solidFill>
                <a:latin typeface="Albert Sans"/>
                <a:ea typeface="Albert Sans"/>
                <a:cs typeface="Albert Sans"/>
                <a:sym typeface="Albert Sans"/>
              </a:rPr>
              <a:t>Rolando Mancilla-Rojas</a:t>
            </a:r>
            <a:endParaRPr b="1" sz="1200">
              <a:solidFill>
                <a:schemeClr val="lt1"/>
              </a:solidFill>
              <a:latin typeface="Albert Sans"/>
              <a:ea typeface="Albert Sans"/>
              <a:cs typeface="Albert Sans"/>
              <a:sym typeface="Albert Sans"/>
            </a:endParaRPr>
          </a:p>
          <a:p>
            <a:pPr indent="0" lvl="0" marL="0" rtl="0" algn="ctr">
              <a:lnSpc>
                <a:spcPct val="150000"/>
              </a:lnSpc>
              <a:spcBef>
                <a:spcPts val="0"/>
              </a:spcBef>
              <a:spcAft>
                <a:spcPts val="0"/>
              </a:spcAft>
              <a:buNone/>
            </a:pPr>
            <a:r>
              <a:t/>
            </a:r>
            <a:endParaRPr sz="1200">
              <a:solidFill>
                <a:schemeClr val="lt1"/>
              </a:solidFill>
              <a:latin typeface="Albert Sans"/>
              <a:ea typeface="Albert Sans"/>
              <a:cs typeface="Albert Sans"/>
              <a:sym typeface="Albert Sans"/>
            </a:endParaRPr>
          </a:p>
          <a:p>
            <a:pPr indent="0" lvl="0" marL="0" rtl="0" algn="l">
              <a:lnSpc>
                <a:spcPct val="150000"/>
              </a:lnSpc>
              <a:spcBef>
                <a:spcPts val="0"/>
              </a:spcBef>
              <a:spcAft>
                <a:spcPts val="0"/>
              </a:spcAft>
              <a:buNone/>
            </a:pPr>
            <a:r>
              <a:t/>
            </a:r>
            <a:endParaRPr sz="1200">
              <a:solidFill>
                <a:schemeClr val="lt1"/>
              </a:solidFill>
              <a:latin typeface="Albert Sans"/>
              <a:ea typeface="Albert Sans"/>
              <a:cs typeface="Albert Sans"/>
              <a:sym typeface="Albert Sans"/>
            </a:endParaRPr>
          </a:p>
          <a:p>
            <a:pPr indent="0" lvl="0" marL="0" rtl="0" algn="ctr">
              <a:lnSpc>
                <a:spcPct val="150000"/>
              </a:lnSpc>
              <a:spcBef>
                <a:spcPts val="0"/>
              </a:spcBef>
              <a:spcAft>
                <a:spcPts val="0"/>
              </a:spcAft>
              <a:buNone/>
            </a:pPr>
            <a:r>
              <a:rPr b="1" lang="en" sz="1200" u="sng">
                <a:solidFill>
                  <a:schemeClr val="lt1"/>
                </a:solidFill>
                <a:latin typeface="Albert Sans"/>
                <a:ea typeface="Albert Sans"/>
                <a:cs typeface="Albert Sans"/>
                <a:sym typeface="Albert Sans"/>
                <a:hlinkClick r:id="rId6">
                  <a:extLst>
                    <a:ext uri="{A12FA001-AC4F-418D-AE19-62706E023703}">
                      <ahyp:hlinkClr val="tx"/>
                    </a:ext>
                  </a:extLst>
                </a:hlinkClick>
              </a:rPr>
              <a:t>Connect With Me!</a:t>
            </a:r>
            <a:endParaRPr b="1" sz="1200">
              <a:solidFill>
                <a:schemeClr val="lt1"/>
              </a:solidFill>
              <a:latin typeface="Albert Sans"/>
              <a:ea typeface="Albert Sans"/>
              <a:cs typeface="Albert Sans"/>
              <a:sym typeface="Albert Sans"/>
            </a:endParaRPr>
          </a:p>
        </p:txBody>
      </p:sp>
      <p:grpSp>
        <p:nvGrpSpPr>
          <p:cNvPr id="355" name="Google Shape;355;p40"/>
          <p:cNvGrpSpPr/>
          <p:nvPr/>
        </p:nvGrpSpPr>
        <p:grpSpPr>
          <a:xfrm>
            <a:off x="4902948" y="4067696"/>
            <a:ext cx="438455" cy="392097"/>
            <a:chOff x="3824739" y="3890112"/>
            <a:chExt cx="208105" cy="186110"/>
          </a:xfrm>
        </p:grpSpPr>
        <p:sp>
          <p:nvSpPr>
            <p:cNvPr id="356" name="Google Shape;356;p40"/>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150250" lIns="150250" spcFirstLastPara="1" rIns="150250" wrap="square" tIns="150250">
              <a:noAutofit/>
            </a:bodyPr>
            <a:lstStyle/>
            <a:p>
              <a:pPr indent="0" lvl="0" marL="0" rtl="0" algn="l">
                <a:spcBef>
                  <a:spcPts val="0"/>
                </a:spcBef>
                <a:spcAft>
                  <a:spcPts val="0"/>
                </a:spcAft>
                <a:buNone/>
              </a:pPr>
              <a:r>
                <a:t/>
              </a:r>
              <a:endParaRPr sz="2300">
                <a:solidFill>
                  <a:schemeClr val="lt1"/>
                </a:solidFill>
              </a:endParaRPr>
            </a:p>
          </p:txBody>
        </p:sp>
        <p:sp>
          <p:nvSpPr>
            <p:cNvPr id="357" name="Google Shape;357;p40"/>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150250" lIns="150250" spcFirstLastPara="1" rIns="150250" wrap="square" tIns="150250">
              <a:noAutofit/>
            </a:bodyPr>
            <a:lstStyle/>
            <a:p>
              <a:pPr indent="0" lvl="0" marL="0" rtl="0" algn="l">
                <a:spcBef>
                  <a:spcPts val="0"/>
                </a:spcBef>
                <a:spcAft>
                  <a:spcPts val="0"/>
                </a:spcAft>
                <a:buNone/>
              </a:pPr>
              <a:r>
                <a:t/>
              </a:r>
              <a:endParaRPr sz="2300">
                <a:solidFill>
                  <a:schemeClr val="lt1"/>
                </a:solidFill>
              </a:endParaRPr>
            </a:p>
          </p:txBody>
        </p:sp>
        <p:sp>
          <p:nvSpPr>
            <p:cNvPr id="358" name="Google Shape;358;p40"/>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150250" lIns="150250" spcFirstLastPara="1" rIns="150250" wrap="square" tIns="150250">
              <a:noAutofit/>
            </a:bodyPr>
            <a:lstStyle/>
            <a:p>
              <a:pPr indent="0" lvl="0" marL="0" rtl="0" algn="l">
                <a:spcBef>
                  <a:spcPts val="0"/>
                </a:spcBef>
                <a:spcAft>
                  <a:spcPts val="0"/>
                </a:spcAft>
                <a:buNone/>
              </a:pPr>
              <a:r>
                <a:t/>
              </a:r>
              <a:endParaRPr sz="2300">
                <a:solidFill>
                  <a:schemeClr val="lt1"/>
                </a:solidFill>
              </a:endParaRPr>
            </a:p>
          </p:txBody>
        </p:sp>
      </p:grpSp>
      <p:sp>
        <p:nvSpPr>
          <p:cNvPr id="359" name="Google Shape;359;p40"/>
          <p:cNvSpPr txBox="1"/>
          <p:nvPr/>
        </p:nvSpPr>
        <p:spPr>
          <a:xfrm>
            <a:off x="6900850" y="3679050"/>
            <a:ext cx="1897200" cy="12348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200">
                <a:solidFill>
                  <a:schemeClr val="lt1"/>
                </a:solidFill>
                <a:latin typeface="Albert Sans"/>
                <a:ea typeface="Albert Sans"/>
                <a:cs typeface="Albert Sans"/>
                <a:sym typeface="Albert Sans"/>
              </a:rPr>
              <a:t>Kabbo Sultan</a:t>
            </a:r>
            <a:endParaRPr b="1" sz="1200">
              <a:solidFill>
                <a:schemeClr val="lt1"/>
              </a:solidFill>
              <a:latin typeface="Albert Sans"/>
              <a:ea typeface="Albert Sans"/>
              <a:cs typeface="Albert Sans"/>
              <a:sym typeface="Albert Sans"/>
            </a:endParaRPr>
          </a:p>
          <a:p>
            <a:pPr indent="0" lvl="0" marL="0" rtl="0" algn="ctr">
              <a:lnSpc>
                <a:spcPct val="150000"/>
              </a:lnSpc>
              <a:spcBef>
                <a:spcPts val="0"/>
              </a:spcBef>
              <a:spcAft>
                <a:spcPts val="0"/>
              </a:spcAft>
              <a:buNone/>
            </a:pPr>
            <a:r>
              <a:t/>
            </a:r>
            <a:endParaRPr sz="1200">
              <a:solidFill>
                <a:schemeClr val="lt1"/>
              </a:solidFill>
              <a:latin typeface="Albert Sans"/>
              <a:ea typeface="Albert Sans"/>
              <a:cs typeface="Albert Sans"/>
              <a:sym typeface="Albert Sans"/>
            </a:endParaRPr>
          </a:p>
          <a:p>
            <a:pPr indent="0" lvl="0" marL="0" rtl="0" algn="l">
              <a:lnSpc>
                <a:spcPct val="150000"/>
              </a:lnSpc>
              <a:spcBef>
                <a:spcPts val="0"/>
              </a:spcBef>
              <a:spcAft>
                <a:spcPts val="0"/>
              </a:spcAft>
              <a:buNone/>
            </a:pPr>
            <a:r>
              <a:t/>
            </a:r>
            <a:endParaRPr sz="1200">
              <a:solidFill>
                <a:schemeClr val="lt1"/>
              </a:solidFill>
              <a:latin typeface="Albert Sans"/>
              <a:ea typeface="Albert Sans"/>
              <a:cs typeface="Albert Sans"/>
              <a:sym typeface="Albert Sans"/>
            </a:endParaRPr>
          </a:p>
          <a:p>
            <a:pPr indent="0" lvl="0" marL="0" rtl="0" algn="ctr">
              <a:lnSpc>
                <a:spcPct val="150000"/>
              </a:lnSpc>
              <a:spcBef>
                <a:spcPts val="0"/>
              </a:spcBef>
              <a:spcAft>
                <a:spcPts val="0"/>
              </a:spcAft>
              <a:buNone/>
            </a:pPr>
            <a:r>
              <a:rPr b="1" lang="en" sz="1200" u="sng">
                <a:solidFill>
                  <a:schemeClr val="lt1"/>
                </a:solidFill>
                <a:latin typeface="Albert Sans"/>
                <a:ea typeface="Albert Sans"/>
                <a:cs typeface="Albert Sans"/>
                <a:sym typeface="Albert Sans"/>
                <a:hlinkClick r:id="rId7">
                  <a:extLst>
                    <a:ext uri="{A12FA001-AC4F-418D-AE19-62706E023703}">
                      <ahyp:hlinkClr val="tx"/>
                    </a:ext>
                  </a:extLst>
                </a:hlinkClick>
              </a:rPr>
              <a:t>Connect With Me!</a:t>
            </a:r>
            <a:endParaRPr b="1" sz="1200">
              <a:solidFill>
                <a:schemeClr val="lt1"/>
              </a:solidFill>
              <a:latin typeface="Albert Sans"/>
              <a:ea typeface="Albert Sans"/>
              <a:cs typeface="Albert Sans"/>
              <a:sym typeface="Albert Sans"/>
            </a:endParaRPr>
          </a:p>
        </p:txBody>
      </p:sp>
      <p:grpSp>
        <p:nvGrpSpPr>
          <p:cNvPr id="360" name="Google Shape;360;p40"/>
          <p:cNvGrpSpPr/>
          <p:nvPr/>
        </p:nvGrpSpPr>
        <p:grpSpPr>
          <a:xfrm>
            <a:off x="7630223" y="4067696"/>
            <a:ext cx="438455" cy="392097"/>
            <a:chOff x="3824739" y="3890112"/>
            <a:chExt cx="208105" cy="186110"/>
          </a:xfrm>
        </p:grpSpPr>
        <p:sp>
          <p:nvSpPr>
            <p:cNvPr id="361" name="Google Shape;361;p40"/>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150250" lIns="150250" spcFirstLastPara="1" rIns="150250" wrap="square" tIns="150250">
              <a:noAutofit/>
            </a:bodyPr>
            <a:lstStyle/>
            <a:p>
              <a:pPr indent="0" lvl="0" marL="0" rtl="0" algn="l">
                <a:spcBef>
                  <a:spcPts val="0"/>
                </a:spcBef>
                <a:spcAft>
                  <a:spcPts val="0"/>
                </a:spcAft>
                <a:buNone/>
              </a:pPr>
              <a:r>
                <a:t/>
              </a:r>
              <a:endParaRPr sz="2300">
                <a:solidFill>
                  <a:schemeClr val="lt1"/>
                </a:solidFill>
              </a:endParaRPr>
            </a:p>
          </p:txBody>
        </p:sp>
        <p:sp>
          <p:nvSpPr>
            <p:cNvPr id="362" name="Google Shape;362;p40"/>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150250" lIns="150250" spcFirstLastPara="1" rIns="150250" wrap="square" tIns="150250">
              <a:noAutofit/>
            </a:bodyPr>
            <a:lstStyle/>
            <a:p>
              <a:pPr indent="0" lvl="0" marL="0" rtl="0" algn="l">
                <a:spcBef>
                  <a:spcPts val="0"/>
                </a:spcBef>
                <a:spcAft>
                  <a:spcPts val="0"/>
                </a:spcAft>
                <a:buNone/>
              </a:pPr>
              <a:r>
                <a:t/>
              </a:r>
              <a:endParaRPr sz="2300">
                <a:solidFill>
                  <a:schemeClr val="lt1"/>
                </a:solidFill>
              </a:endParaRPr>
            </a:p>
          </p:txBody>
        </p:sp>
        <p:sp>
          <p:nvSpPr>
            <p:cNvPr id="363" name="Google Shape;363;p40"/>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150250" lIns="150250" spcFirstLastPara="1" rIns="150250" wrap="square" tIns="150250">
              <a:noAutofit/>
            </a:bodyPr>
            <a:lstStyle/>
            <a:p>
              <a:pPr indent="0" lvl="0" marL="0" rtl="0" algn="l">
                <a:spcBef>
                  <a:spcPts val="0"/>
                </a:spcBef>
                <a:spcAft>
                  <a:spcPts val="0"/>
                </a:spcAft>
                <a:buNone/>
              </a:pPr>
              <a:r>
                <a:t/>
              </a:r>
              <a:endParaRPr sz="2300">
                <a:solidFill>
                  <a:schemeClr val="lt1"/>
                </a:solidFill>
              </a:endParaRPr>
            </a:p>
          </p:txBody>
        </p:sp>
      </p:grpSp>
      <p:pic>
        <p:nvPicPr>
          <p:cNvPr id="364" name="Google Shape;364;p40"/>
          <p:cNvPicPr preferRelativeResize="0"/>
          <p:nvPr/>
        </p:nvPicPr>
        <p:blipFill>
          <a:blip r:embed="rId8">
            <a:alphaModFix/>
          </a:blip>
          <a:stretch>
            <a:fillRect/>
          </a:stretch>
        </p:blipFill>
        <p:spPr>
          <a:xfrm>
            <a:off x="628650" y="1578388"/>
            <a:ext cx="2714854" cy="2369613"/>
          </a:xfrm>
          <a:prstGeom prst="rect">
            <a:avLst/>
          </a:prstGeom>
          <a:noFill/>
          <a:ln cap="flat" cmpd="sng" w="28575">
            <a:solidFill>
              <a:schemeClr val="lt1"/>
            </a:solidFill>
            <a:prstDash val="solid"/>
            <a:round/>
            <a:headEnd len="sm" w="sm" type="none"/>
            <a:tailEnd len="sm" w="sm" type="none"/>
          </a:ln>
        </p:spPr>
      </p:pic>
      <p:pic>
        <p:nvPicPr>
          <p:cNvPr id="365" name="Google Shape;365;p40"/>
          <p:cNvPicPr preferRelativeResize="0"/>
          <p:nvPr/>
        </p:nvPicPr>
        <p:blipFill>
          <a:blip r:embed="rId9">
            <a:alphaModFix/>
          </a:blip>
          <a:stretch>
            <a:fillRect/>
          </a:stretch>
        </p:blipFill>
        <p:spPr>
          <a:xfrm>
            <a:off x="4902954" y="482250"/>
            <a:ext cx="3373097" cy="675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4400" y="350889"/>
            <a:ext cx="7523100" cy="336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100"/>
              <a:t>How can </a:t>
            </a:r>
            <a:r>
              <a:rPr b="1" lang="en" sz="4100">
                <a:latin typeface="Atkinson Hyperlegible Next"/>
                <a:ea typeface="Atkinson Hyperlegible Next"/>
                <a:cs typeface="Atkinson Hyperlegible Next"/>
                <a:sym typeface="Atkinson Hyperlegible Next"/>
              </a:rPr>
              <a:t>LinkNYC</a:t>
            </a:r>
            <a:r>
              <a:rPr lang="en" sz="4100"/>
              <a:t> optimize </a:t>
            </a:r>
            <a:r>
              <a:rPr i="1" lang="en" sz="4100"/>
              <a:t>kiosk service</a:t>
            </a:r>
            <a:r>
              <a:rPr lang="en" sz="4100"/>
              <a:t> and </a:t>
            </a:r>
            <a:r>
              <a:rPr i="1" lang="en" sz="4100"/>
              <a:t>usage</a:t>
            </a:r>
            <a:r>
              <a:rPr lang="en" sz="4100"/>
              <a:t> </a:t>
            </a:r>
            <a:r>
              <a:rPr i="1" lang="en" sz="4100"/>
              <a:t>distribution</a:t>
            </a:r>
            <a:r>
              <a:rPr lang="en" sz="4100"/>
              <a:t> across boroughs while minimizing </a:t>
            </a:r>
            <a:r>
              <a:rPr i="1" lang="en" sz="4100"/>
              <a:t>energy waste?</a:t>
            </a:r>
            <a:endParaRPr i="1" sz="4100"/>
          </a:p>
        </p:txBody>
      </p:sp>
      <p:grpSp>
        <p:nvGrpSpPr>
          <p:cNvPr id="131" name="Google Shape;131;p24"/>
          <p:cNvGrpSpPr/>
          <p:nvPr/>
        </p:nvGrpSpPr>
        <p:grpSpPr>
          <a:xfrm>
            <a:off x="6595293" y="3234391"/>
            <a:ext cx="1494521" cy="1645965"/>
            <a:chOff x="4948142" y="2934556"/>
            <a:chExt cx="316060" cy="348043"/>
          </a:xfrm>
        </p:grpSpPr>
        <p:sp>
          <p:nvSpPr>
            <p:cNvPr id="132" name="Google Shape;132;p24"/>
            <p:cNvSpPr/>
            <p:nvPr/>
          </p:nvSpPr>
          <p:spPr>
            <a:xfrm>
              <a:off x="5000244" y="2986658"/>
              <a:ext cx="114871" cy="114871"/>
            </a:xfrm>
            <a:custGeom>
              <a:rect b="b" l="l" r="r" t="t"/>
              <a:pathLst>
                <a:path extrusionOk="0" h="114871" w="114871">
                  <a:moveTo>
                    <a:pt x="57436" y="114872"/>
                  </a:moveTo>
                  <a:cubicBezTo>
                    <a:pt x="89059" y="114872"/>
                    <a:pt x="114871" y="89154"/>
                    <a:pt x="114871" y="57436"/>
                  </a:cubicBezTo>
                  <a:cubicBezTo>
                    <a:pt x="114871" y="25717"/>
                    <a:pt x="89154" y="0"/>
                    <a:pt x="57436" y="0"/>
                  </a:cubicBezTo>
                  <a:cubicBezTo>
                    <a:pt x="25717" y="0"/>
                    <a:pt x="0" y="25717"/>
                    <a:pt x="0" y="57436"/>
                  </a:cubicBezTo>
                  <a:cubicBezTo>
                    <a:pt x="0" y="89059"/>
                    <a:pt x="25717" y="114872"/>
                    <a:pt x="57436" y="114872"/>
                  </a:cubicBezTo>
                  <a:lnTo>
                    <a:pt x="57436" y="114872"/>
                  </a:lnTo>
                  <a:close/>
                  <a:moveTo>
                    <a:pt x="57436" y="10192"/>
                  </a:moveTo>
                  <a:cubicBezTo>
                    <a:pt x="83439" y="10192"/>
                    <a:pt x="104680" y="31432"/>
                    <a:pt x="104680" y="57436"/>
                  </a:cubicBezTo>
                  <a:cubicBezTo>
                    <a:pt x="104680" y="83439"/>
                    <a:pt x="83534" y="104680"/>
                    <a:pt x="57436" y="104680"/>
                  </a:cubicBezTo>
                  <a:cubicBezTo>
                    <a:pt x="31337" y="104680"/>
                    <a:pt x="10192" y="83439"/>
                    <a:pt x="10192" y="57436"/>
                  </a:cubicBezTo>
                  <a:cubicBezTo>
                    <a:pt x="10192" y="31432"/>
                    <a:pt x="31432" y="10192"/>
                    <a:pt x="57436" y="10192"/>
                  </a:cubicBezTo>
                  <a:lnTo>
                    <a:pt x="57436" y="10192"/>
                  </a:lnTo>
                  <a:close/>
                </a:path>
              </a:pathLst>
            </a:custGeom>
            <a:solidFill>
              <a:schemeClr val="dk1"/>
            </a:solidFill>
            <a:ln cap="flat" cmpd="sng" w="9525">
              <a:solidFill>
                <a:srgbClr val="949D7D"/>
              </a:solidFill>
              <a:prstDash val="solid"/>
              <a:round/>
              <a:headEnd len="sm" w="sm" type="none"/>
              <a:tailEnd len="sm" w="sm" type="none"/>
            </a:ln>
          </p:spPr>
          <p:txBody>
            <a:bodyPr anchorCtr="0" anchor="ctr" bIns="259225" lIns="518600" spcFirstLastPara="1" rIns="518600" wrap="square" tIns="259225">
              <a:noAutofit/>
            </a:bodyPr>
            <a:lstStyle/>
            <a:p>
              <a:pPr indent="0" lvl="0" marL="0" marR="0" rtl="0" algn="l">
                <a:spcBef>
                  <a:spcPts val="0"/>
                </a:spcBef>
                <a:spcAft>
                  <a:spcPts val="0"/>
                </a:spcAft>
                <a:buNone/>
              </a:pPr>
              <a:r>
                <a:t/>
              </a:r>
              <a:endParaRPr sz="10210">
                <a:solidFill>
                  <a:srgbClr val="000000"/>
                </a:solidFill>
                <a:latin typeface="Calibri"/>
                <a:ea typeface="Calibri"/>
                <a:cs typeface="Calibri"/>
                <a:sym typeface="Calibri"/>
              </a:endParaRPr>
            </a:p>
          </p:txBody>
        </p:sp>
        <p:sp>
          <p:nvSpPr>
            <p:cNvPr id="133" name="Google Shape;133;p24"/>
            <p:cNvSpPr/>
            <p:nvPr/>
          </p:nvSpPr>
          <p:spPr>
            <a:xfrm>
              <a:off x="5023008" y="3009518"/>
              <a:ext cx="69341" cy="69341"/>
            </a:xfrm>
            <a:custGeom>
              <a:rect b="b" l="l" r="r" t="t"/>
              <a:pathLst>
                <a:path extrusionOk="0" h="69341" w="69341">
                  <a:moveTo>
                    <a:pt x="34671" y="69342"/>
                  </a:moveTo>
                  <a:cubicBezTo>
                    <a:pt x="53816" y="69342"/>
                    <a:pt x="69342" y="53816"/>
                    <a:pt x="69342" y="34671"/>
                  </a:cubicBezTo>
                  <a:cubicBezTo>
                    <a:pt x="69342" y="15526"/>
                    <a:pt x="53816" y="0"/>
                    <a:pt x="34671" y="0"/>
                  </a:cubicBezTo>
                  <a:cubicBezTo>
                    <a:pt x="15526" y="0"/>
                    <a:pt x="0" y="15526"/>
                    <a:pt x="0" y="34671"/>
                  </a:cubicBezTo>
                  <a:cubicBezTo>
                    <a:pt x="0" y="53816"/>
                    <a:pt x="15526" y="69342"/>
                    <a:pt x="34671" y="69342"/>
                  </a:cubicBezTo>
                  <a:close/>
                  <a:moveTo>
                    <a:pt x="34671" y="10097"/>
                  </a:moveTo>
                  <a:cubicBezTo>
                    <a:pt x="48196" y="10097"/>
                    <a:pt x="59246" y="21146"/>
                    <a:pt x="59246" y="34671"/>
                  </a:cubicBezTo>
                  <a:cubicBezTo>
                    <a:pt x="59246" y="48197"/>
                    <a:pt x="48196" y="59246"/>
                    <a:pt x="34671" y="59246"/>
                  </a:cubicBezTo>
                  <a:cubicBezTo>
                    <a:pt x="21146" y="59246"/>
                    <a:pt x="10096" y="48197"/>
                    <a:pt x="10096" y="34671"/>
                  </a:cubicBezTo>
                  <a:cubicBezTo>
                    <a:pt x="10096" y="21146"/>
                    <a:pt x="21146" y="10097"/>
                    <a:pt x="34671" y="10097"/>
                  </a:cubicBezTo>
                  <a:close/>
                </a:path>
              </a:pathLst>
            </a:custGeom>
            <a:solidFill>
              <a:schemeClr val="dk1"/>
            </a:solidFill>
            <a:ln cap="flat" cmpd="sng" w="9525">
              <a:solidFill>
                <a:srgbClr val="949D7D"/>
              </a:solidFill>
              <a:prstDash val="solid"/>
              <a:round/>
              <a:headEnd len="sm" w="sm" type="none"/>
              <a:tailEnd len="sm" w="sm" type="none"/>
            </a:ln>
          </p:spPr>
          <p:txBody>
            <a:bodyPr anchorCtr="0" anchor="ctr" bIns="259225" lIns="518600" spcFirstLastPara="1" rIns="518600" wrap="square" tIns="259225">
              <a:noAutofit/>
            </a:bodyPr>
            <a:lstStyle/>
            <a:p>
              <a:pPr indent="0" lvl="0" marL="0" marR="0" rtl="0" algn="l">
                <a:spcBef>
                  <a:spcPts val="0"/>
                </a:spcBef>
                <a:spcAft>
                  <a:spcPts val="0"/>
                </a:spcAft>
                <a:buNone/>
              </a:pPr>
              <a:r>
                <a:t/>
              </a:r>
              <a:endParaRPr sz="10210">
                <a:solidFill>
                  <a:srgbClr val="000000"/>
                </a:solidFill>
                <a:latin typeface="Calibri"/>
                <a:ea typeface="Calibri"/>
                <a:cs typeface="Calibri"/>
                <a:sym typeface="Calibri"/>
              </a:endParaRPr>
            </a:p>
          </p:txBody>
        </p:sp>
        <p:sp>
          <p:nvSpPr>
            <p:cNvPr id="134" name="Google Shape;134;p24"/>
            <p:cNvSpPr/>
            <p:nvPr/>
          </p:nvSpPr>
          <p:spPr>
            <a:xfrm>
              <a:off x="5109284" y="3008098"/>
              <a:ext cx="154918" cy="274406"/>
            </a:xfrm>
            <a:custGeom>
              <a:rect b="b" l="l" r="r" t="t"/>
              <a:pathLst>
                <a:path extrusionOk="0" h="274406" w="154918">
                  <a:moveTo>
                    <a:pt x="153469" y="118006"/>
                  </a:moveTo>
                  <a:lnTo>
                    <a:pt x="131371" y="65143"/>
                  </a:lnTo>
                  <a:cubicBezTo>
                    <a:pt x="127466" y="55808"/>
                    <a:pt x="124989" y="46188"/>
                    <a:pt x="123941" y="36377"/>
                  </a:cubicBezTo>
                  <a:cubicBezTo>
                    <a:pt x="122703" y="24947"/>
                    <a:pt x="119846" y="13708"/>
                    <a:pt x="115464" y="3135"/>
                  </a:cubicBezTo>
                  <a:cubicBezTo>
                    <a:pt x="114416" y="563"/>
                    <a:pt x="111464" y="-675"/>
                    <a:pt x="108797" y="373"/>
                  </a:cubicBezTo>
                  <a:cubicBezTo>
                    <a:pt x="106225" y="1420"/>
                    <a:pt x="104987" y="4373"/>
                    <a:pt x="106034" y="7040"/>
                  </a:cubicBezTo>
                  <a:cubicBezTo>
                    <a:pt x="110035" y="16756"/>
                    <a:pt x="112607" y="27043"/>
                    <a:pt x="113845" y="37520"/>
                  </a:cubicBezTo>
                  <a:cubicBezTo>
                    <a:pt x="114988" y="48283"/>
                    <a:pt x="117750" y="58856"/>
                    <a:pt x="122036" y="69048"/>
                  </a:cubicBezTo>
                  <a:lnTo>
                    <a:pt x="144134" y="121912"/>
                  </a:lnTo>
                  <a:cubicBezTo>
                    <a:pt x="145658" y="125626"/>
                    <a:pt x="143944" y="129817"/>
                    <a:pt x="140229" y="131341"/>
                  </a:cubicBezTo>
                  <a:lnTo>
                    <a:pt x="114226" y="142295"/>
                  </a:lnTo>
                  <a:cubicBezTo>
                    <a:pt x="107939" y="144962"/>
                    <a:pt x="103939" y="151058"/>
                    <a:pt x="103939" y="157821"/>
                  </a:cubicBezTo>
                  <a:lnTo>
                    <a:pt x="103939" y="194873"/>
                  </a:lnTo>
                  <a:cubicBezTo>
                    <a:pt x="103939" y="202493"/>
                    <a:pt x="97748" y="208780"/>
                    <a:pt x="90032" y="208780"/>
                  </a:cubicBezTo>
                  <a:lnTo>
                    <a:pt x="63077" y="208780"/>
                  </a:lnTo>
                  <a:cubicBezTo>
                    <a:pt x="41931" y="208780"/>
                    <a:pt x="22881" y="195445"/>
                    <a:pt x="15642" y="175537"/>
                  </a:cubicBezTo>
                  <a:lnTo>
                    <a:pt x="9832" y="159726"/>
                  </a:lnTo>
                  <a:cubicBezTo>
                    <a:pt x="8879" y="157059"/>
                    <a:pt x="5927" y="155725"/>
                    <a:pt x="3355" y="156678"/>
                  </a:cubicBezTo>
                  <a:cubicBezTo>
                    <a:pt x="688" y="157630"/>
                    <a:pt x="-646" y="160583"/>
                    <a:pt x="307" y="163155"/>
                  </a:cubicBezTo>
                  <a:lnTo>
                    <a:pt x="6117" y="178966"/>
                  </a:lnTo>
                  <a:cubicBezTo>
                    <a:pt x="10118" y="189825"/>
                    <a:pt x="16976" y="199064"/>
                    <a:pt x="25739" y="205922"/>
                  </a:cubicBezTo>
                  <a:lnTo>
                    <a:pt x="25739" y="269359"/>
                  </a:lnTo>
                  <a:cubicBezTo>
                    <a:pt x="25739" y="272121"/>
                    <a:pt x="28025" y="274407"/>
                    <a:pt x="30787" y="274407"/>
                  </a:cubicBezTo>
                  <a:cubicBezTo>
                    <a:pt x="33549" y="274407"/>
                    <a:pt x="35835" y="272121"/>
                    <a:pt x="35835" y="269359"/>
                  </a:cubicBezTo>
                  <a:lnTo>
                    <a:pt x="35835" y="212304"/>
                  </a:lnTo>
                  <a:cubicBezTo>
                    <a:pt x="44122" y="216495"/>
                    <a:pt x="53361" y="218781"/>
                    <a:pt x="63077" y="218781"/>
                  </a:cubicBezTo>
                  <a:lnTo>
                    <a:pt x="90032" y="218781"/>
                  </a:lnTo>
                  <a:cubicBezTo>
                    <a:pt x="103272" y="218781"/>
                    <a:pt x="114131" y="208018"/>
                    <a:pt x="114131" y="194683"/>
                  </a:cubicBezTo>
                  <a:lnTo>
                    <a:pt x="114131" y="157630"/>
                  </a:lnTo>
                  <a:cubicBezTo>
                    <a:pt x="114131" y="154963"/>
                    <a:pt x="115750" y="152487"/>
                    <a:pt x="118226" y="151534"/>
                  </a:cubicBezTo>
                  <a:lnTo>
                    <a:pt x="144230" y="140581"/>
                  </a:lnTo>
                  <a:cubicBezTo>
                    <a:pt x="153088" y="136866"/>
                    <a:pt x="157279" y="126674"/>
                    <a:pt x="153564" y="117816"/>
                  </a:cubicBezTo>
                  <a:lnTo>
                    <a:pt x="153564" y="117816"/>
                  </a:lnTo>
                  <a:close/>
                </a:path>
              </a:pathLst>
            </a:custGeom>
            <a:solidFill>
              <a:schemeClr val="dk1"/>
            </a:solidFill>
            <a:ln cap="flat" cmpd="sng" w="9525">
              <a:solidFill>
                <a:srgbClr val="949D7D"/>
              </a:solidFill>
              <a:prstDash val="solid"/>
              <a:round/>
              <a:headEnd len="sm" w="sm" type="none"/>
              <a:tailEnd len="sm" w="sm" type="none"/>
            </a:ln>
          </p:spPr>
          <p:txBody>
            <a:bodyPr anchorCtr="0" anchor="ctr" bIns="259225" lIns="518600" spcFirstLastPara="1" rIns="518600" wrap="square" tIns="259225">
              <a:noAutofit/>
            </a:bodyPr>
            <a:lstStyle/>
            <a:p>
              <a:pPr indent="0" lvl="0" marL="0" marR="0" rtl="0" algn="l">
                <a:spcBef>
                  <a:spcPts val="0"/>
                </a:spcBef>
                <a:spcAft>
                  <a:spcPts val="0"/>
                </a:spcAft>
                <a:buNone/>
              </a:pPr>
              <a:r>
                <a:t/>
              </a:r>
              <a:endParaRPr sz="10210">
                <a:solidFill>
                  <a:srgbClr val="000000"/>
                </a:solidFill>
                <a:latin typeface="Calibri"/>
                <a:ea typeface="Calibri"/>
                <a:cs typeface="Calibri"/>
                <a:sym typeface="Calibri"/>
              </a:endParaRPr>
            </a:p>
          </p:txBody>
        </p:sp>
        <p:sp>
          <p:nvSpPr>
            <p:cNvPr id="135" name="Google Shape;135;p24"/>
            <p:cNvSpPr/>
            <p:nvPr/>
          </p:nvSpPr>
          <p:spPr>
            <a:xfrm>
              <a:off x="4948142" y="2934556"/>
              <a:ext cx="266116" cy="348043"/>
            </a:xfrm>
            <a:custGeom>
              <a:rect b="b" l="l" r="r" t="t"/>
              <a:pathLst>
                <a:path extrusionOk="0" h="348043" w="266116">
                  <a:moveTo>
                    <a:pt x="174784" y="194882"/>
                  </a:moveTo>
                  <a:cubicBezTo>
                    <a:pt x="177736" y="194882"/>
                    <a:pt x="180499" y="193739"/>
                    <a:pt x="182499" y="191643"/>
                  </a:cubicBezTo>
                  <a:lnTo>
                    <a:pt x="191643" y="182499"/>
                  </a:lnTo>
                  <a:cubicBezTo>
                    <a:pt x="193738" y="180404"/>
                    <a:pt x="194881" y="177641"/>
                    <a:pt x="194881" y="174784"/>
                  </a:cubicBezTo>
                  <a:cubicBezTo>
                    <a:pt x="194881" y="171926"/>
                    <a:pt x="193738" y="169069"/>
                    <a:pt x="191643" y="167069"/>
                  </a:cubicBezTo>
                  <a:lnTo>
                    <a:pt x="184118" y="159544"/>
                  </a:lnTo>
                  <a:cubicBezTo>
                    <a:pt x="184118" y="159544"/>
                    <a:pt x="183832" y="158877"/>
                    <a:pt x="184023" y="158591"/>
                  </a:cubicBezTo>
                  <a:cubicBezTo>
                    <a:pt x="190214" y="149162"/>
                    <a:pt x="194596" y="138684"/>
                    <a:pt x="196882" y="127635"/>
                  </a:cubicBezTo>
                  <a:cubicBezTo>
                    <a:pt x="196882" y="127254"/>
                    <a:pt x="197263" y="127064"/>
                    <a:pt x="197644" y="127064"/>
                  </a:cubicBezTo>
                  <a:lnTo>
                    <a:pt x="208312" y="127064"/>
                  </a:lnTo>
                  <a:cubicBezTo>
                    <a:pt x="214313" y="127064"/>
                    <a:pt x="219265" y="122111"/>
                    <a:pt x="219265" y="116110"/>
                  </a:cubicBezTo>
                  <a:lnTo>
                    <a:pt x="219265" y="103156"/>
                  </a:lnTo>
                  <a:cubicBezTo>
                    <a:pt x="219265" y="97155"/>
                    <a:pt x="214313" y="92202"/>
                    <a:pt x="208312" y="92202"/>
                  </a:cubicBezTo>
                  <a:lnTo>
                    <a:pt x="197644" y="92202"/>
                  </a:lnTo>
                  <a:cubicBezTo>
                    <a:pt x="197644" y="92202"/>
                    <a:pt x="196977" y="91916"/>
                    <a:pt x="196882" y="91631"/>
                  </a:cubicBezTo>
                  <a:cubicBezTo>
                    <a:pt x="194596" y="80582"/>
                    <a:pt x="190309" y="70199"/>
                    <a:pt x="184023" y="60674"/>
                  </a:cubicBezTo>
                  <a:cubicBezTo>
                    <a:pt x="183832" y="60389"/>
                    <a:pt x="183832" y="60008"/>
                    <a:pt x="184118" y="59722"/>
                  </a:cubicBezTo>
                  <a:lnTo>
                    <a:pt x="191643" y="52197"/>
                  </a:lnTo>
                  <a:cubicBezTo>
                    <a:pt x="195929" y="47911"/>
                    <a:pt x="195929" y="40958"/>
                    <a:pt x="191643" y="36671"/>
                  </a:cubicBezTo>
                  <a:lnTo>
                    <a:pt x="182499" y="27527"/>
                  </a:lnTo>
                  <a:cubicBezTo>
                    <a:pt x="180403" y="25432"/>
                    <a:pt x="177641" y="24289"/>
                    <a:pt x="174784" y="24289"/>
                  </a:cubicBezTo>
                  <a:cubicBezTo>
                    <a:pt x="171926" y="24289"/>
                    <a:pt x="169069" y="25432"/>
                    <a:pt x="167068" y="27527"/>
                  </a:cubicBezTo>
                  <a:lnTo>
                    <a:pt x="159544" y="35052"/>
                  </a:lnTo>
                  <a:cubicBezTo>
                    <a:pt x="159544" y="35052"/>
                    <a:pt x="158877" y="35338"/>
                    <a:pt x="158591" y="35147"/>
                  </a:cubicBezTo>
                  <a:cubicBezTo>
                    <a:pt x="149161" y="28956"/>
                    <a:pt x="138684" y="24575"/>
                    <a:pt x="127635" y="22289"/>
                  </a:cubicBezTo>
                  <a:cubicBezTo>
                    <a:pt x="127254" y="22289"/>
                    <a:pt x="127063" y="21908"/>
                    <a:pt x="127063" y="21527"/>
                  </a:cubicBezTo>
                  <a:lnTo>
                    <a:pt x="127063" y="15526"/>
                  </a:lnTo>
                  <a:cubicBezTo>
                    <a:pt x="138208" y="12002"/>
                    <a:pt x="149923" y="10097"/>
                    <a:pt x="161925" y="10097"/>
                  </a:cubicBezTo>
                  <a:lnTo>
                    <a:pt x="162115" y="10097"/>
                  </a:lnTo>
                  <a:cubicBezTo>
                    <a:pt x="200311" y="10097"/>
                    <a:pt x="235744" y="29147"/>
                    <a:pt x="256794" y="61055"/>
                  </a:cubicBezTo>
                  <a:cubicBezTo>
                    <a:pt x="258318" y="63437"/>
                    <a:pt x="261461" y="64008"/>
                    <a:pt x="263842" y="62484"/>
                  </a:cubicBezTo>
                  <a:cubicBezTo>
                    <a:pt x="266224" y="60960"/>
                    <a:pt x="266795" y="57817"/>
                    <a:pt x="265271" y="55436"/>
                  </a:cubicBezTo>
                  <a:cubicBezTo>
                    <a:pt x="242221" y="20669"/>
                    <a:pt x="203740" y="0"/>
                    <a:pt x="162115" y="0"/>
                  </a:cubicBezTo>
                  <a:lnTo>
                    <a:pt x="161925" y="0"/>
                  </a:lnTo>
                  <a:cubicBezTo>
                    <a:pt x="149447" y="0"/>
                    <a:pt x="137160" y="1905"/>
                    <a:pt x="125539" y="5429"/>
                  </a:cubicBezTo>
                  <a:cubicBezTo>
                    <a:pt x="123634" y="2191"/>
                    <a:pt x="120110" y="0"/>
                    <a:pt x="116110" y="0"/>
                  </a:cubicBezTo>
                  <a:lnTo>
                    <a:pt x="103156" y="0"/>
                  </a:lnTo>
                  <a:cubicBezTo>
                    <a:pt x="97155" y="0"/>
                    <a:pt x="92202" y="4953"/>
                    <a:pt x="92202" y="10954"/>
                  </a:cubicBezTo>
                  <a:lnTo>
                    <a:pt x="92202" y="21622"/>
                  </a:lnTo>
                  <a:cubicBezTo>
                    <a:pt x="92202" y="21622"/>
                    <a:pt x="91916" y="22289"/>
                    <a:pt x="91630" y="22384"/>
                  </a:cubicBezTo>
                  <a:cubicBezTo>
                    <a:pt x="80581" y="24670"/>
                    <a:pt x="70199" y="28956"/>
                    <a:pt x="60674" y="35243"/>
                  </a:cubicBezTo>
                  <a:cubicBezTo>
                    <a:pt x="60388" y="35433"/>
                    <a:pt x="60007" y="35433"/>
                    <a:pt x="59722" y="35147"/>
                  </a:cubicBezTo>
                  <a:lnTo>
                    <a:pt x="52197" y="27622"/>
                  </a:lnTo>
                  <a:cubicBezTo>
                    <a:pt x="50101" y="25527"/>
                    <a:pt x="47339" y="24384"/>
                    <a:pt x="44482" y="24384"/>
                  </a:cubicBezTo>
                  <a:cubicBezTo>
                    <a:pt x="41624" y="24384"/>
                    <a:pt x="38767" y="25527"/>
                    <a:pt x="36767" y="27622"/>
                  </a:cubicBezTo>
                  <a:lnTo>
                    <a:pt x="27622" y="36767"/>
                  </a:lnTo>
                  <a:cubicBezTo>
                    <a:pt x="23336" y="41053"/>
                    <a:pt x="23336" y="48006"/>
                    <a:pt x="27622" y="52292"/>
                  </a:cubicBezTo>
                  <a:lnTo>
                    <a:pt x="35147" y="59817"/>
                  </a:lnTo>
                  <a:cubicBezTo>
                    <a:pt x="35147" y="59817"/>
                    <a:pt x="35433" y="60484"/>
                    <a:pt x="35242" y="60770"/>
                  </a:cubicBezTo>
                  <a:cubicBezTo>
                    <a:pt x="29051" y="70199"/>
                    <a:pt x="24670" y="80677"/>
                    <a:pt x="22384" y="91726"/>
                  </a:cubicBezTo>
                  <a:cubicBezTo>
                    <a:pt x="22384" y="92107"/>
                    <a:pt x="22003" y="92297"/>
                    <a:pt x="21622" y="92297"/>
                  </a:cubicBezTo>
                  <a:lnTo>
                    <a:pt x="10954" y="92297"/>
                  </a:lnTo>
                  <a:cubicBezTo>
                    <a:pt x="4953" y="92297"/>
                    <a:pt x="0" y="97250"/>
                    <a:pt x="0" y="103251"/>
                  </a:cubicBezTo>
                  <a:lnTo>
                    <a:pt x="0" y="116205"/>
                  </a:lnTo>
                  <a:cubicBezTo>
                    <a:pt x="0" y="122206"/>
                    <a:pt x="4953" y="127159"/>
                    <a:pt x="10954" y="127159"/>
                  </a:cubicBezTo>
                  <a:lnTo>
                    <a:pt x="21622" y="127159"/>
                  </a:lnTo>
                  <a:cubicBezTo>
                    <a:pt x="21622" y="127159"/>
                    <a:pt x="22288" y="127445"/>
                    <a:pt x="22384" y="127730"/>
                  </a:cubicBezTo>
                  <a:cubicBezTo>
                    <a:pt x="22765" y="129540"/>
                    <a:pt x="23146" y="131350"/>
                    <a:pt x="23622" y="133064"/>
                  </a:cubicBezTo>
                  <a:cubicBezTo>
                    <a:pt x="24384" y="135731"/>
                    <a:pt x="27146" y="137351"/>
                    <a:pt x="29908" y="136684"/>
                  </a:cubicBezTo>
                  <a:cubicBezTo>
                    <a:pt x="32575" y="135922"/>
                    <a:pt x="34195" y="133160"/>
                    <a:pt x="33528" y="130397"/>
                  </a:cubicBezTo>
                  <a:cubicBezTo>
                    <a:pt x="33147" y="128873"/>
                    <a:pt x="32766" y="127254"/>
                    <a:pt x="32385" y="125635"/>
                  </a:cubicBezTo>
                  <a:cubicBezTo>
                    <a:pt x="31337" y="120587"/>
                    <a:pt x="26860" y="116967"/>
                    <a:pt x="21717" y="116967"/>
                  </a:cubicBezTo>
                  <a:lnTo>
                    <a:pt x="11049" y="116967"/>
                  </a:lnTo>
                  <a:cubicBezTo>
                    <a:pt x="11049" y="116967"/>
                    <a:pt x="10287" y="116586"/>
                    <a:pt x="10287" y="116205"/>
                  </a:cubicBezTo>
                  <a:lnTo>
                    <a:pt x="10287" y="103251"/>
                  </a:lnTo>
                  <a:cubicBezTo>
                    <a:pt x="10287" y="103251"/>
                    <a:pt x="10668" y="102489"/>
                    <a:pt x="11049" y="102489"/>
                  </a:cubicBezTo>
                  <a:lnTo>
                    <a:pt x="21717" y="102489"/>
                  </a:lnTo>
                  <a:cubicBezTo>
                    <a:pt x="26860" y="102489"/>
                    <a:pt x="31432" y="98870"/>
                    <a:pt x="32385" y="93821"/>
                  </a:cubicBezTo>
                  <a:cubicBezTo>
                    <a:pt x="34385" y="84011"/>
                    <a:pt x="38195" y="74771"/>
                    <a:pt x="43720" y="66389"/>
                  </a:cubicBezTo>
                  <a:cubicBezTo>
                    <a:pt x="46577" y="62103"/>
                    <a:pt x="46006" y="56293"/>
                    <a:pt x="42291" y="52673"/>
                  </a:cubicBezTo>
                  <a:lnTo>
                    <a:pt x="34766" y="45149"/>
                  </a:lnTo>
                  <a:cubicBezTo>
                    <a:pt x="34766" y="45149"/>
                    <a:pt x="34480" y="44387"/>
                    <a:pt x="34766" y="44101"/>
                  </a:cubicBezTo>
                  <a:lnTo>
                    <a:pt x="43910" y="34957"/>
                  </a:lnTo>
                  <a:cubicBezTo>
                    <a:pt x="43910" y="34957"/>
                    <a:pt x="44291" y="34766"/>
                    <a:pt x="44482" y="34766"/>
                  </a:cubicBezTo>
                  <a:cubicBezTo>
                    <a:pt x="44672" y="34766"/>
                    <a:pt x="44863" y="34766"/>
                    <a:pt x="45053" y="34957"/>
                  </a:cubicBezTo>
                  <a:lnTo>
                    <a:pt x="52578" y="42482"/>
                  </a:lnTo>
                  <a:cubicBezTo>
                    <a:pt x="56197" y="46101"/>
                    <a:pt x="62008" y="46768"/>
                    <a:pt x="66294" y="43910"/>
                  </a:cubicBezTo>
                  <a:cubicBezTo>
                    <a:pt x="74676" y="38386"/>
                    <a:pt x="83915" y="34576"/>
                    <a:pt x="93726" y="32576"/>
                  </a:cubicBezTo>
                  <a:cubicBezTo>
                    <a:pt x="98774" y="31528"/>
                    <a:pt x="102394" y="27051"/>
                    <a:pt x="102394" y="21908"/>
                  </a:cubicBezTo>
                  <a:lnTo>
                    <a:pt x="102394" y="11240"/>
                  </a:lnTo>
                  <a:cubicBezTo>
                    <a:pt x="102394" y="11240"/>
                    <a:pt x="102775" y="10478"/>
                    <a:pt x="103156" y="10478"/>
                  </a:cubicBezTo>
                  <a:lnTo>
                    <a:pt x="116110" y="10478"/>
                  </a:lnTo>
                  <a:cubicBezTo>
                    <a:pt x="116110" y="10478"/>
                    <a:pt x="116872" y="10859"/>
                    <a:pt x="116872" y="11240"/>
                  </a:cubicBezTo>
                  <a:lnTo>
                    <a:pt x="116872" y="21908"/>
                  </a:lnTo>
                  <a:cubicBezTo>
                    <a:pt x="116872" y="27051"/>
                    <a:pt x="120491" y="31623"/>
                    <a:pt x="125539" y="32576"/>
                  </a:cubicBezTo>
                  <a:cubicBezTo>
                    <a:pt x="135350" y="34576"/>
                    <a:pt x="144589" y="38386"/>
                    <a:pt x="152971" y="43910"/>
                  </a:cubicBezTo>
                  <a:cubicBezTo>
                    <a:pt x="157258" y="46768"/>
                    <a:pt x="163068" y="46196"/>
                    <a:pt x="166688" y="42482"/>
                  </a:cubicBezTo>
                  <a:lnTo>
                    <a:pt x="174212" y="34957"/>
                  </a:lnTo>
                  <a:cubicBezTo>
                    <a:pt x="174212" y="34957"/>
                    <a:pt x="174593" y="34766"/>
                    <a:pt x="174784" y="34766"/>
                  </a:cubicBezTo>
                  <a:cubicBezTo>
                    <a:pt x="174974" y="34766"/>
                    <a:pt x="175165" y="34766"/>
                    <a:pt x="175355" y="34957"/>
                  </a:cubicBezTo>
                  <a:lnTo>
                    <a:pt x="184499" y="44101"/>
                  </a:lnTo>
                  <a:cubicBezTo>
                    <a:pt x="184499" y="44101"/>
                    <a:pt x="184785" y="44863"/>
                    <a:pt x="184499" y="45149"/>
                  </a:cubicBezTo>
                  <a:lnTo>
                    <a:pt x="176975" y="52673"/>
                  </a:lnTo>
                  <a:cubicBezTo>
                    <a:pt x="173355" y="56293"/>
                    <a:pt x="172688" y="62103"/>
                    <a:pt x="175546" y="66389"/>
                  </a:cubicBezTo>
                  <a:cubicBezTo>
                    <a:pt x="181070" y="74771"/>
                    <a:pt x="184880" y="84011"/>
                    <a:pt x="186880" y="93821"/>
                  </a:cubicBezTo>
                  <a:cubicBezTo>
                    <a:pt x="187928" y="98870"/>
                    <a:pt x="192405" y="102489"/>
                    <a:pt x="197548" y="102489"/>
                  </a:cubicBezTo>
                  <a:lnTo>
                    <a:pt x="208217" y="102489"/>
                  </a:lnTo>
                  <a:cubicBezTo>
                    <a:pt x="208217" y="102489"/>
                    <a:pt x="208978" y="102870"/>
                    <a:pt x="208978" y="103251"/>
                  </a:cubicBezTo>
                  <a:lnTo>
                    <a:pt x="208978" y="116205"/>
                  </a:lnTo>
                  <a:cubicBezTo>
                    <a:pt x="208978" y="116205"/>
                    <a:pt x="208597" y="116967"/>
                    <a:pt x="208217" y="116967"/>
                  </a:cubicBezTo>
                  <a:lnTo>
                    <a:pt x="197548" y="116967"/>
                  </a:lnTo>
                  <a:cubicBezTo>
                    <a:pt x="192405" y="116967"/>
                    <a:pt x="187833" y="120587"/>
                    <a:pt x="186880" y="125635"/>
                  </a:cubicBezTo>
                  <a:cubicBezTo>
                    <a:pt x="184880" y="135446"/>
                    <a:pt x="181070" y="144685"/>
                    <a:pt x="175546" y="153067"/>
                  </a:cubicBezTo>
                  <a:cubicBezTo>
                    <a:pt x="172688" y="157353"/>
                    <a:pt x="173260" y="163163"/>
                    <a:pt x="176975" y="166783"/>
                  </a:cubicBezTo>
                  <a:lnTo>
                    <a:pt x="184499" y="174308"/>
                  </a:lnTo>
                  <a:cubicBezTo>
                    <a:pt x="184499" y="174308"/>
                    <a:pt x="184690" y="174689"/>
                    <a:pt x="184690" y="174879"/>
                  </a:cubicBezTo>
                  <a:cubicBezTo>
                    <a:pt x="184690" y="175070"/>
                    <a:pt x="184690" y="175260"/>
                    <a:pt x="184499" y="175451"/>
                  </a:cubicBezTo>
                  <a:lnTo>
                    <a:pt x="175355" y="184595"/>
                  </a:lnTo>
                  <a:cubicBezTo>
                    <a:pt x="175355" y="184595"/>
                    <a:pt x="174974" y="184785"/>
                    <a:pt x="174784" y="184785"/>
                  </a:cubicBezTo>
                  <a:cubicBezTo>
                    <a:pt x="174593" y="184785"/>
                    <a:pt x="174403" y="184785"/>
                    <a:pt x="174212" y="184595"/>
                  </a:cubicBezTo>
                  <a:lnTo>
                    <a:pt x="166688" y="177070"/>
                  </a:lnTo>
                  <a:cubicBezTo>
                    <a:pt x="163068" y="173450"/>
                    <a:pt x="157258" y="172784"/>
                    <a:pt x="152971" y="175641"/>
                  </a:cubicBezTo>
                  <a:cubicBezTo>
                    <a:pt x="144589" y="181166"/>
                    <a:pt x="135350" y="184976"/>
                    <a:pt x="125539" y="186976"/>
                  </a:cubicBezTo>
                  <a:cubicBezTo>
                    <a:pt x="120491" y="188024"/>
                    <a:pt x="116872" y="192500"/>
                    <a:pt x="116872" y="197644"/>
                  </a:cubicBezTo>
                  <a:lnTo>
                    <a:pt x="116872" y="208312"/>
                  </a:lnTo>
                  <a:cubicBezTo>
                    <a:pt x="116872" y="208312"/>
                    <a:pt x="116491" y="209074"/>
                    <a:pt x="116110" y="209074"/>
                  </a:cubicBezTo>
                  <a:lnTo>
                    <a:pt x="103156" y="209074"/>
                  </a:lnTo>
                  <a:cubicBezTo>
                    <a:pt x="103156" y="209074"/>
                    <a:pt x="102394" y="208693"/>
                    <a:pt x="102394" y="208312"/>
                  </a:cubicBezTo>
                  <a:lnTo>
                    <a:pt x="102394" y="197644"/>
                  </a:lnTo>
                  <a:cubicBezTo>
                    <a:pt x="102394" y="192500"/>
                    <a:pt x="98774" y="187928"/>
                    <a:pt x="93726" y="186976"/>
                  </a:cubicBezTo>
                  <a:cubicBezTo>
                    <a:pt x="83915" y="184976"/>
                    <a:pt x="74676" y="181166"/>
                    <a:pt x="66294" y="175641"/>
                  </a:cubicBezTo>
                  <a:cubicBezTo>
                    <a:pt x="62008" y="172784"/>
                    <a:pt x="56197" y="173355"/>
                    <a:pt x="52578" y="177070"/>
                  </a:cubicBezTo>
                  <a:lnTo>
                    <a:pt x="45053" y="184595"/>
                  </a:lnTo>
                  <a:cubicBezTo>
                    <a:pt x="45053" y="184595"/>
                    <a:pt x="44672" y="184785"/>
                    <a:pt x="44482" y="184785"/>
                  </a:cubicBezTo>
                  <a:cubicBezTo>
                    <a:pt x="44291" y="184785"/>
                    <a:pt x="44101" y="184785"/>
                    <a:pt x="43910" y="184595"/>
                  </a:cubicBezTo>
                  <a:lnTo>
                    <a:pt x="34766" y="175451"/>
                  </a:lnTo>
                  <a:cubicBezTo>
                    <a:pt x="34766" y="175451"/>
                    <a:pt x="34576" y="175070"/>
                    <a:pt x="34576" y="174879"/>
                  </a:cubicBezTo>
                  <a:cubicBezTo>
                    <a:pt x="34576" y="174689"/>
                    <a:pt x="34576" y="174498"/>
                    <a:pt x="34766" y="174308"/>
                  </a:cubicBezTo>
                  <a:lnTo>
                    <a:pt x="42291" y="166783"/>
                  </a:lnTo>
                  <a:cubicBezTo>
                    <a:pt x="45910" y="163163"/>
                    <a:pt x="46577" y="157353"/>
                    <a:pt x="43720" y="153067"/>
                  </a:cubicBezTo>
                  <a:cubicBezTo>
                    <a:pt x="43053" y="152019"/>
                    <a:pt x="42386" y="150971"/>
                    <a:pt x="41719" y="149924"/>
                  </a:cubicBezTo>
                  <a:cubicBezTo>
                    <a:pt x="40291" y="147542"/>
                    <a:pt x="37147" y="146685"/>
                    <a:pt x="34766" y="148114"/>
                  </a:cubicBezTo>
                  <a:cubicBezTo>
                    <a:pt x="32385" y="149543"/>
                    <a:pt x="31528" y="152686"/>
                    <a:pt x="32956" y="155067"/>
                  </a:cubicBezTo>
                  <a:cubicBezTo>
                    <a:pt x="33718" y="156305"/>
                    <a:pt x="34385" y="157448"/>
                    <a:pt x="35147" y="158591"/>
                  </a:cubicBezTo>
                  <a:cubicBezTo>
                    <a:pt x="35338" y="158877"/>
                    <a:pt x="35338" y="159258"/>
                    <a:pt x="35052" y="159544"/>
                  </a:cubicBezTo>
                  <a:lnTo>
                    <a:pt x="27527" y="167069"/>
                  </a:lnTo>
                  <a:cubicBezTo>
                    <a:pt x="25432" y="169164"/>
                    <a:pt x="24289" y="171926"/>
                    <a:pt x="24289" y="174784"/>
                  </a:cubicBezTo>
                  <a:cubicBezTo>
                    <a:pt x="24289" y="177641"/>
                    <a:pt x="25432" y="180499"/>
                    <a:pt x="27527" y="182499"/>
                  </a:cubicBezTo>
                  <a:lnTo>
                    <a:pt x="36671" y="191643"/>
                  </a:lnTo>
                  <a:cubicBezTo>
                    <a:pt x="38767" y="193739"/>
                    <a:pt x="41529" y="194882"/>
                    <a:pt x="44386" y="194882"/>
                  </a:cubicBezTo>
                  <a:cubicBezTo>
                    <a:pt x="47244" y="194882"/>
                    <a:pt x="50101" y="193739"/>
                    <a:pt x="52102" y="191643"/>
                  </a:cubicBezTo>
                  <a:lnTo>
                    <a:pt x="56197" y="187547"/>
                  </a:lnTo>
                  <a:cubicBezTo>
                    <a:pt x="59150" y="192500"/>
                    <a:pt x="62484" y="197263"/>
                    <a:pt x="66199" y="201740"/>
                  </a:cubicBezTo>
                  <a:cubicBezTo>
                    <a:pt x="73438" y="210598"/>
                    <a:pt x="77438" y="221837"/>
                    <a:pt x="77438" y="233363"/>
                  </a:cubicBezTo>
                  <a:lnTo>
                    <a:pt x="77438" y="342995"/>
                  </a:lnTo>
                  <a:cubicBezTo>
                    <a:pt x="77438" y="345758"/>
                    <a:pt x="79724" y="348044"/>
                    <a:pt x="82486" y="348044"/>
                  </a:cubicBezTo>
                  <a:cubicBezTo>
                    <a:pt x="85249" y="348044"/>
                    <a:pt x="87535" y="345758"/>
                    <a:pt x="87535" y="342995"/>
                  </a:cubicBezTo>
                  <a:lnTo>
                    <a:pt x="87535" y="233363"/>
                  </a:lnTo>
                  <a:cubicBezTo>
                    <a:pt x="87535" y="219551"/>
                    <a:pt x="82677" y="206026"/>
                    <a:pt x="74009" y="195263"/>
                  </a:cubicBezTo>
                  <a:cubicBezTo>
                    <a:pt x="72390" y="193262"/>
                    <a:pt x="70771" y="191167"/>
                    <a:pt x="69342" y="189071"/>
                  </a:cubicBezTo>
                  <a:cubicBezTo>
                    <a:pt x="76295" y="192596"/>
                    <a:pt x="83725" y="195167"/>
                    <a:pt x="91440" y="196787"/>
                  </a:cubicBezTo>
                  <a:cubicBezTo>
                    <a:pt x="91821" y="196787"/>
                    <a:pt x="92011" y="197168"/>
                    <a:pt x="92011" y="197549"/>
                  </a:cubicBezTo>
                  <a:lnTo>
                    <a:pt x="92011" y="208217"/>
                  </a:lnTo>
                  <a:cubicBezTo>
                    <a:pt x="92011" y="214217"/>
                    <a:pt x="96964" y="219170"/>
                    <a:pt x="102965" y="219170"/>
                  </a:cubicBezTo>
                  <a:lnTo>
                    <a:pt x="115919" y="219170"/>
                  </a:lnTo>
                  <a:cubicBezTo>
                    <a:pt x="121920" y="219170"/>
                    <a:pt x="126873" y="214217"/>
                    <a:pt x="126873" y="208217"/>
                  </a:cubicBezTo>
                  <a:lnTo>
                    <a:pt x="126873" y="197549"/>
                  </a:lnTo>
                  <a:cubicBezTo>
                    <a:pt x="126873" y="197549"/>
                    <a:pt x="127159" y="196882"/>
                    <a:pt x="127444" y="196787"/>
                  </a:cubicBezTo>
                  <a:cubicBezTo>
                    <a:pt x="138493" y="194501"/>
                    <a:pt x="148876" y="190214"/>
                    <a:pt x="158401" y="183928"/>
                  </a:cubicBezTo>
                  <a:cubicBezTo>
                    <a:pt x="158686" y="183737"/>
                    <a:pt x="159067" y="183737"/>
                    <a:pt x="159353" y="184023"/>
                  </a:cubicBezTo>
                  <a:lnTo>
                    <a:pt x="166878" y="191548"/>
                  </a:lnTo>
                  <a:cubicBezTo>
                    <a:pt x="168973" y="193643"/>
                    <a:pt x="171736" y="194786"/>
                    <a:pt x="174593" y="194786"/>
                  </a:cubicBezTo>
                  <a:lnTo>
                    <a:pt x="174593" y="194786"/>
                  </a:lnTo>
                  <a:close/>
                </a:path>
              </a:pathLst>
            </a:custGeom>
            <a:solidFill>
              <a:schemeClr val="dk1"/>
            </a:solidFill>
            <a:ln cap="flat" cmpd="sng" w="9525">
              <a:solidFill>
                <a:srgbClr val="949D7D"/>
              </a:solidFill>
              <a:prstDash val="solid"/>
              <a:round/>
              <a:headEnd len="sm" w="sm" type="none"/>
              <a:tailEnd len="sm" w="sm" type="none"/>
            </a:ln>
          </p:spPr>
          <p:txBody>
            <a:bodyPr anchorCtr="0" anchor="ctr" bIns="259225" lIns="518600" spcFirstLastPara="1" rIns="518600" wrap="square" tIns="259225">
              <a:noAutofit/>
            </a:bodyPr>
            <a:lstStyle/>
            <a:p>
              <a:pPr indent="0" lvl="0" marL="0" marR="0" rtl="0" algn="l">
                <a:spcBef>
                  <a:spcPts val="0"/>
                </a:spcBef>
                <a:spcAft>
                  <a:spcPts val="0"/>
                </a:spcAft>
                <a:buNone/>
              </a:pPr>
              <a:r>
                <a:t/>
              </a:r>
              <a:endParaRPr sz="10210">
                <a:solidFill>
                  <a:srgbClr val="000000"/>
                </a:solidFill>
                <a:latin typeface="Calibri"/>
                <a:ea typeface="Calibri"/>
                <a:cs typeface="Calibri"/>
                <a:sym typeface="Calibri"/>
              </a:endParaRPr>
            </a:p>
          </p:txBody>
        </p:sp>
      </p:grpSp>
      <p:grpSp>
        <p:nvGrpSpPr>
          <p:cNvPr id="136" name="Google Shape;136;p24"/>
          <p:cNvGrpSpPr/>
          <p:nvPr/>
        </p:nvGrpSpPr>
        <p:grpSpPr>
          <a:xfrm>
            <a:off x="4162371" y="3434894"/>
            <a:ext cx="1934902" cy="1244473"/>
            <a:chOff x="5037700" y="2430325"/>
            <a:chExt cx="75950" cy="65850"/>
          </a:xfrm>
        </p:grpSpPr>
        <p:sp>
          <p:nvSpPr>
            <p:cNvPr id="137" name="Google Shape;137;p24"/>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466625" lIns="466625" spcFirstLastPara="1" rIns="466625" wrap="square" tIns="466625">
              <a:noAutofit/>
            </a:bodyPr>
            <a:lstStyle/>
            <a:p>
              <a:pPr indent="0" lvl="0" marL="0" rtl="0" algn="l">
                <a:spcBef>
                  <a:spcPts val="0"/>
                </a:spcBef>
                <a:spcAft>
                  <a:spcPts val="0"/>
                </a:spcAft>
                <a:buNone/>
              </a:pPr>
              <a:r>
                <a:t/>
              </a:r>
              <a:endParaRPr/>
            </a:p>
          </p:txBody>
        </p:sp>
        <p:sp>
          <p:nvSpPr>
            <p:cNvPr id="138" name="Google Shape;138;p24"/>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466625" lIns="466625" spcFirstLastPara="1" rIns="466625" wrap="square" tIns="4666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417450" y="455800"/>
            <a:ext cx="6816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300">
                <a:latin typeface="Atkinson Hyperlegible Next"/>
                <a:ea typeface="Atkinson Hyperlegible Next"/>
                <a:cs typeface="Atkinson Hyperlegible Next"/>
                <a:sym typeface="Atkinson Hyperlegible Next"/>
              </a:rPr>
              <a:t>Table of Contents</a:t>
            </a:r>
            <a:endParaRPr b="1" sz="3300">
              <a:latin typeface="Atkinson Hyperlegible Next"/>
              <a:ea typeface="Atkinson Hyperlegible Next"/>
              <a:cs typeface="Atkinson Hyperlegible Next"/>
              <a:sym typeface="Atkinson Hyperlegible Next"/>
            </a:endParaRPr>
          </a:p>
        </p:txBody>
      </p:sp>
      <p:sp>
        <p:nvSpPr>
          <p:cNvPr id="144" name="Google Shape;144;p25"/>
          <p:cNvSpPr txBox="1"/>
          <p:nvPr>
            <p:ph idx="3" type="title"/>
          </p:nvPr>
        </p:nvSpPr>
        <p:spPr>
          <a:xfrm>
            <a:off x="4365100" y="3424175"/>
            <a:ext cx="734700" cy="43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45" name="Google Shape;145;p25"/>
          <p:cNvSpPr txBox="1"/>
          <p:nvPr>
            <p:ph idx="5" type="title"/>
          </p:nvPr>
        </p:nvSpPr>
        <p:spPr>
          <a:xfrm>
            <a:off x="6685146" y="3424175"/>
            <a:ext cx="734700" cy="43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46" name="Google Shape;146;p25"/>
          <p:cNvSpPr txBox="1"/>
          <p:nvPr>
            <p:ph idx="7" type="subTitle"/>
          </p:nvPr>
        </p:nvSpPr>
        <p:spPr>
          <a:xfrm>
            <a:off x="4365100" y="3778302"/>
            <a:ext cx="1919700" cy="734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Cohort &amp;</a:t>
            </a:r>
            <a:endParaRPr/>
          </a:p>
          <a:p>
            <a:pPr indent="0" lvl="0" marL="0" rtl="0" algn="l">
              <a:spcBef>
                <a:spcPts val="0"/>
              </a:spcBef>
              <a:spcAft>
                <a:spcPts val="0"/>
              </a:spcAft>
              <a:buNone/>
            </a:pPr>
            <a:r>
              <a:rPr lang="en"/>
              <a:t>Retention</a:t>
            </a:r>
            <a:endParaRPr/>
          </a:p>
        </p:txBody>
      </p:sp>
      <p:sp>
        <p:nvSpPr>
          <p:cNvPr id="147" name="Google Shape;147;p25"/>
          <p:cNvSpPr txBox="1"/>
          <p:nvPr>
            <p:ph idx="8" type="subTitle"/>
          </p:nvPr>
        </p:nvSpPr>
        <p:spPr>
          <a:xfrm>
            <a:off x="6858180" y="3778302"/>
            <a:ext cx="1919700" cy="734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a:p>
            <a:pPr indent="0" lvl="0" marL="0" rtl="0" algn="l">
              <a:spcBef>
                <a:spcPts val="0"/>
              </a:spcBef>
              <a:spcAft>
                <a:spcPts val="0"/>
              </a:spcAft>
              <a:buNone/>
            </a:pPr>
            <a:r>
              <a:t/>
            </a:r>
            <a:endParaRPr/>
          </a:p>
        </p:txBody>
      </p:sp>
      <p:sp>
        <p:nvSpPr>
          <p:cNvPr id="148" name="Google Shape;148;p25"/>
          <p:cNvSpPr txBox="1"/>
          <p:nvPr>
            <p:ph idx="2" type="title"/>
          </p:nvPr>
        </p:nvSpPr>
        <p:spPr>
          <a:xfrm>
            <a:off x="4365100" y="1722845"/>
            <a:ext cx="734700" cy="43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49" name="Google Shape;149;p25"/>
          <p:cNvSpPr txBox="1"/>
          <p:nvPr>
            <p:ph idx="4" type="title"/>
          </p:nvPr>
        </p:nvSpPr>
        <p:spPr>
          <a:xfrm>
            <a:off x="6685146" y="1722845"/>
            <a:ext cx="734700" cy="43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50" name="Google Shape;150;p25"/>
          <p:cNvSpPr txBox="1"/>
          <p:nvPr>
            <p:ph idx="1" type="subTitle"/>
          </p:nvPr>
        </p:nvSpPr>
        <p:spPr>
          <a:xfrm>
            <a:off x="4365100" y="2085082"/>
            <a:ext cx="1919700" cy="734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EDA, KPIs, Features</a:t>
            </a:r>
            <a:endParaRPr/>
          </a:p>
        </p:txBody>
      </p:sp>
      <p:sp>
        <p:nvSpPr>
          <p:cNvPr id="151" name="Google Shape;151;p25"/>
          <p:cNvSpPr txBox="1"/>
          <p:nvPr>
            <p:ph idx="6" type="subTitle"/>
          </p:nvPr>
        </p:nvSpPr>
        <p:spPr>
          <a:xfrm>
            <a:off x="6858180" y="2085075"/>
            <a:ext cx="1919700" cy="734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Funnel </a:t>
            </a:r>
            <a:endParaRPr/>
          </a:p>
          <a:p>
            <a:pPr indent="0" lvl="0" marL="0" rtl="0" algn="l">
              <a:spcBef>
                <a:spcPts val="0"/>
              </a:spcBef>
              <a:spcAft>
                <a:spcPts val="0"/>
              </a:spcAft>
              <a:buNone/>
            </a:pPr>
            <a:r>
              <a:rPr lang="en"/>
              <a:t>Analysis</a:t>
            </a:r>
            <a:endParaRPr/>
          </a:p>
        </p:txBody>
      </p:sp>
      <p:pic>
        <p:nvPicPr>
          <p:cNvPr id="152" name="Google Shape;152;p25" title="freepik__expand__12391.png"/>
          <p:cNvPicPr preferRelativeResize="0"/>
          <p:nvPr/>
        </p:nvPicPr>
        <p:blipFill rotWithShape="1">
          <a:blip r:embed="rId3">
            <a:alphaModFix/>
          </a:blip>
          <a:srcRect b="12359" l="0" r="12990" t="25347"/>
          <a:stretch/>
        </p:blipFill>
        <p:spPr>
          <a:xfrm>
            <a:off x="0" y="1359675"/>
            <a:ext cx="3533100" cy="3783900"/>
          </a:xfrm>
          <a:prstGeom prst="round1Rect">
            <a:avLst>
              <a:gd fmla="val 50000" name="adj"/>
            </a:avLst>
          </a:prstGeom>
          <a:noFill/>
          <a:ln>
            <a:noFill/>
          </a:ln>
        </p:spPr>
      </p:pic>
      <p:sp>
        <p:nvSpPr>
          <p:cNvPr id="153" name="Google Shape;153;p25"/>
          <p:cNvSpPr/>
          <p:nvPr/>
        </p:nvSpPr>
        <p:spPr>
          <a:xfrm>
            <a:off x="7373875" y="552700"/>
            <a:ext cx="1056900" cy="378900"/>
          </a:xfrm>
          <a:prstGeom prst="ellipse">
            <a:avLst/>
          </a:prstGeom>
          <a:no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solidFill>
                  <a:schemeClr val="dk1"/>
                </a:solidFill>
                <a:latin typeface="Albert Sans Medium"/>
                <a:ea typeface="Albert Sans Medium"/>
                <a:cs typeface="Albert Sans Medium"/>
                <a:sym typeface="Albert Sans Medium"/>
              </a:rPr>
              <a:t>↓</a:t>
            </a:r>
            <a:endParaRPr sz="1000">
              <a:solidFill>
                <a:schemeClr val="dk1"/>
              </a:solidFill>
              <a:latin typeface="Albert Sans Medium"/>
              <a:ea typeface="Albert Sans Medium"/>
              <a:cs typeface="Albert Sans Medium"/>
              <a:sym typeface="Albert Sa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720000" y="1593850"/>
            <a:ext cx="4255500" cy="125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300">
                <a:latin typeface="Atkinson Hyperlegible Next"/>
                <a:ea typeface="Atkinson Hyperlegible Next"/>
                <a:cs typeface="Atkinson Hyperlegible Next"/>
                <a:sym typeface="Atkinson Hyperlegible Next"/>
              </a:rPr>
              <a:t>But first,</a:t>
            </a:r>
            <a:endParaRPr b="1" sz="3300">
              <a:latin typeface="Atkinson Hyperlegible Next"/>
              <a:ea typeface="Atkinson Hyperlegible Next"/>
              <a:cs typeface="Atkinson Hyperlegible Next"/>
              <a:sym typeface="Atkinson Hyperlegible Next"/>
            </a:endParaRPr>
          </a:p>
          <a:p>
            <a:pPr indent="0" lvl="0" marL="914400" rtl="0" algn="l">
              <a:spcBef>
                <a:spcPts val="0"/>
              </a:spcBef>
              <a:spcAft>
                <a:spcPts val="0"/>
              </a:spcAft>
              <a:buNone/>
            </a:pPr>
            <a:r>
              <a:rPr b="1" lang="en" sz="3300">
                <a:latin typeface="Atkinson Hyperlegible Next"/>
                <a:ea typeface="Atkinson Hyperlegible Next"/>
                <a:cs typeface="Atkinson Hyperlegible Next"/>
                <a:sym typeface="Atkinson Hyperlegible Next"/>
              </a:rPr>
              <a:t>Some Context…</a:t>
            </a:r>
            <a:endParaRPr b="1" sz="3300">
              <a:latin typeface="Atkinson Hyperlegible Next"/>
              <a:ea typeface="Atkinson Hyperlegible Next"/>
              <a:cs typeface="Atkinson Hyperlegible Next"/>
              <a:sym typeface="Atkinson Hyperlegible Next"/>
            </a:endParaRPr>
          </a:p>
        </p:txBody>
      </p:sp>
      <p:pic>
        <p:nvPicPr>
          <p:cNvPr id="159" name="Google Shape;159;p26" title="person-caring-protecting-mother-earth-earth-day.jpg"/>
          <p:cNvPicPr preferRelativeResize="0"/>
          <p:nvPr>
            <p:ph idx="2" type="pic"/>
          </p:nvPr>
        </p:nvPicPr>
        <p:blipFill rotWithShape="1">
          <a:blip r:embed="rId3">
            <a:alphaModFix/>
          </a:blip>
          <a:srcRect b="4545" l="15000" r="47906" t="4545"/>
          <a:stretch/>
        </p:blipFill>
        <p:spPr>
          <a:xfrm>
            <a:off x="5399900" y="150"/>
            <a:ext cx="3744000" cy="5143500"/>
          </a:xfrm>
          <a:prstGeom prst="round1Rect">
            <a:avLst>
              <a:gd fmla="val 16667" name="adj"/>
            </a:avLst>
          </a:prstGeom>
        </p:spPr>
      </p:pic>
      <p:sp>
        <p:nvSpPr>
          <p:cNvPr id="160" name="Google Shape;160;p26"/>
          <p:cNvSpPr/>
          <p:nvPr/>
        </p:nvSpPr>
        <p:spPr>
          <a:xfrm>
            <a:off x="720000" y="3971550"/>
            <a:ext cx="1056900" cy="378900"/>
          </a:xfrm>
          <a:prstGeom prst="ellipse">
            <a:avLst/>
          </a:prstGeom>
          <a:no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solidFill>
                  <a:schemeClr val="dk1"/>
                </a:solidFill>
                <a:latin typeface="Albert Sans Medium"/>
                <a:ea typeface="Albert Sans Medium"/>
                <a:cs typeface="Albert Sans Medium"/>
                <a:sym typeface="Albert Sans Medium"/>
              </a:rPr>
              <a:t>↓</a:t>
            </a:r>
            <a:endParaRPr sz="1000">
              <a:solidFill>
                <a:schemeClr val="dk1"/>
              </a:solidFill>
              <a:latin typeface="Albert Sans Medium"/>
              <a:ea typeface="Albert Sans Medium"/>
              <a:cs typeface="Albert Sans Medium"/>
              <a:sym typeface="Albert Sans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p:nvPr/>
        </p:nvSpPr>
        <p:spPr>
          <a:xfrm>
            <a:off x="4705390" y="1081116"/>
            <a:ext cx="3218700" cy="1320900"/>
          </a:xfrm>
          <a:prstGeom prst="round2DiagRect">
            <a:avLst>
              <a:gd fmla="val 16667" name="adj1"/>
              <a:gd fmla="val 0" name="adj2"/>
            </a:avLst>
          </a:prstGeom>
          <a:solidFill>
            <a:schemeClr val="dk1"/>
          </a:solidFill>
          <a:ln cap="flat" cmpd="sng" w="19050">
            <a:solidFill>
              <a:srgbClr val="949D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166" name="Google Shape;166;p27" title="view-city-with-apartment-buildings-green-vegetation (3).jpg"/>
          <p:cNvPicPr preferRelativeResize="0"/>
          <p:nvPr/>
        </p:nvPicPr>
        <p:blipFill rotWithShape="1">
          <a:blip r:embed="rId3">
            <a:alphaModFix/>
          </a:blip>
          <a:srcRect b="0" l="0" r="10" t="0"/>
          <a:stretch/>
        </p:blipFill>
        <p:spPr>
          <a:xfrm flipH="1">
            <a:off x="0" y="0"/>
            <a:ext cx="3428100" cy="5143800"/>
          </a:xfrm>
          <a:prstGeom prst="round1Rect">
            <a:avLst>
              <a:gd fmla="val 50000" name="adj"/>
            </a:avLst>
          </a:prstGeom>
          <a:noFill/>
          <a:ln>
            <a:noFill/>
          </a:ln>
        </p:spPr>
      </p:pic>
      <p:sp>
        <p:nvSpPr>
          <p:cNvPr id="167" name="Google Shape;167;p27"/>
          <p:cNvSpPr txBox="1"/>
          <p:nvPr>
            <p:ph type="title"/>
          </p:nvPr>
        </p:nvSpPr>
        <p:spPr>
          <a:xfrm>
            <a:off x="3428100" y="191186"/>
            <a:ext cx="4162200" cy="151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Our Stakeholder:</a:t>
            </a:r>
            <a:endParaRPr/>
          </a:p>
        </p:txBody>
      </p:sp>
      <p:pic>
        <p:nvPicPr>
          <p:cNvPr id="168" name="Google Shape;168;p27"/>
          <p:cNvPicPr preferRelativeResize="0"/>
          <p:nvPr/>
        </p:nvPicPr>
        <p:blipFill>
          <a:blip r:embed="rId4">
            <a:alphaModFix/>
          </a:blip>
          <a:stretch>
            <a:fillRect/>
          </a:stretch>
        </p:blipFill>
        <p:spPr>
          <a:xfrm>
            <a:off x="4864240" y="1141729"/>
            <a:ext cx="2901025" cy="1199675"/>
          </a:xfrm>
          <a:prstGeom prst="rect">
            <a:avLst/>
          </a:prstGeom>
          <a:noFill/>
          <a:ln>
            <a:noFill/>
          </a:ln>
        </p:spPr>
      </p:pic>
      <p:sp>
        <p:nvSpPr>
          <p:cNvPr id="169" name="Google Shape;169;p27"/>
          <p:cNvSpPr txBox="1"/>
          <p:nvPr>
            <p:ph idx="4294967295" type="subTitle"/>
          </p:nvPr>
        </p:nvSpPr>
        <p:spPr>
          <a:xfrm>
            <a:off x="4167350" y="2328425"/>
            <a:ext cx="4294800" cy="25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lang="en" sz="1300"/>
              <a:t>Based in New York City, Our stakeholders consist of two companies: </a:t>
            </a:r>
            <a:endParaRPr sz="1300"/>
          </a:p>
          <a:p>
            <a:pPr indent="0" lvl="0" marL="0" rtl="0" algn="ctr">
              <a:spcBef>
                <a:spcPts val="0"/>
              </a:spcBef>
              <a:spcAft>
                <a:spcPts val="0"/>
              </a:spcAft>
              <a:buNone/>
            </a:pPr>
            <a:r>
              <a:t/>
            </a:r>
            <a:endParaRPr sz="1300"/>
          </a:p>
          <a:p>
            <a:pPr indent="-311150" lvl="0" marL="457200" rtl="0" algn="l">
              <a:lnSpc>
                <a:spcPct val="150000"/>
              </a:lnSpc>
              <a:spcBef>
                <a:spcPts val="0"/>
              </a:spcBef>
              <a:spcAft>
                <a:spcPts val="0"/>
              </a:spcAft>
              <a:buSzPts val="1300"/>
              <a:buChar char="➔"/>
            </a:pPr>
            <a:r>
              <a:rPr lang="en" sz="1300"/>
              <a:t>Intersection, a media technology firm.</a:t>
            </a:r>
            <a:endParaRPr sz="1300"/>
          </a:p>
          <a:p>
            <a:pPr indent="-311150" lvl="0" marL="457200" rtl="0" algn="l">
              <a:lnSpc>
                <a:spcPct val="150000"/>
              </a:lnSpc>
              <a:spcBef>
                <a:spcPts val="0"/>
              </a:spcBef>
              <a:spcAft>
                <a:spcPts val="0"/>
              </a:spcAft>
              <a:buSzPts val="1300"/>
              <a:buChar char="➔"/>
            </a:pPr>
            <a:r>
              <a:rPr lang="en" sz="1300"/>
              <a:t>Boldyn Networks a network infrastructure company.</a:t>
            </a:r>
            <a:endParaRPr sz="1300"/>
          </a:p>
          <a:p>
            <a:pPr indent="0" lvl="0" marL="0" rtl="0" algn="l">
              <a:spcBef>
                <a:spcPts val="0"/>
              </a:spcBef>
              <a:spcAft>
                <a:spcPts val="0"/>
              </a:spcAft>
              <a:buNone/>
            </a:pPr>
            <a:r>
              <a:t/>
            </a:r>
            <a:endParaRPr sz="1300"/>
          </a:p>
          <a:p>
            <a:pPr indent="0" lvl="0" marL="0" rtl="0" algn="ctr">
              <a:lnSpc>
                <a:spcPct val="150000"/>
              </a:lnSpc>
              <a:spcBef>
                <a:spcPts val="0"/>
              </a:spcBef>
              <a:spcAft>
                <a:spcPts val="0"/>
              </a:spcAft>
              <a:buNone/>
            </a:pPr>
            <a:r>
              <a:rPr lang="en" sz="1300"/>
              <a:t>Together, they formed a consortium named</a:t>
            </a:r>
            <a:r>
              <a:rPr lang="en"/>
              <a:t> CityBridge that has a emphasized focus on reducing carbon footprint.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cxnSp>
        <p:nvCxnSpPr>
          <p:cNvPr id="174" name="Google Shape;174;p28"/>
          <p:cNvCxnSpPr/>
          <p:nvPr/>
        </p:nvCxnSpPr>
        <p:spPr>
          <a:xfrm>
            <a:off x="6240510" y="2580339"/>
            <a:ext cx="1058100" cy="0"/>
          </a:xfrm>
          <a:prstGeom prst="straightConnector1">
            <a:avLst/>
          </a:prstGeom>
          <a:noFill/>
          <a:ln cap="flat" cmpd="sng" w="38100">
            <a:solidFill>
              <a:srgbClr val="E3DFD2"/>
            </a:solidFill>
            <a:prstDash val="solid"/>
            <a:round/>
            <a:headEnd len="med" w="med" type="none"/>
            <a:tailEnd len="med" w="med" type="oval"/>
          </a:ln>
        </p:spPr>
      </p:cxnSp>
      <p:cxnSp>
        <p:nvCxnSpPr>
          <p:cNvPr id="175" name="Google Shape;175;p28"/>
          <p:cNvCxnSpPr/>
          <p:nvPr/>
        </p:nvCxnSpPr>
        <p:spPr>
          <a:xfrm>
            <a:off x="1410496" y="2510846"/>
            <a:ext cx="1058100" cy="0"/>
          </a:xfrm>
          <a:prstGeom prst="straightConnector1">
            <a:avLst/>
          </a:prstGeom>
          <a:noFill/>
          <a:ln cap="flat" cmpd="sng" w="38100">
            <a:solidFill>
              <a:srgbClr val="E3DFD2"/>
            </a:solidFill>
            <a:prstDash val="solid"/>
            <a:round/>
            <a:headEnd len="med" w="med" type="oval"/>
            <a:tailEnd len="med" w="med" type="none"/>
          </a:ln>
        </p:spPr>
      </p:cxnSp>
      <p:grpSp>
        <p:nvGrpSpPr>
          <p:cNvPr id="176" name="Google Shape;176;p28"/>
          <p:cNvGrpSpPr/>
          <p:nvPr/>
        </p:nvGrpSpPr>
        <p:grpSpPr>
          <a:xfrm>
            <a:off x="2435901" y="1340694"/>
            <a:ext cx="4494317" cy="3114894"/>
            <a:chOff x="5103624" y="3871936"/>
            <a:chExt cx="1204201" cy="834600"/>
          </a:xfrm>
        </p:grpSpPr>
        <p:grpSp>
          <p:nvGrpSpPr>
            <p:cNvPr id="177" name="Google Shape;177;p28"/>
            <p:cNvGrpSpPr/>
            <p:nvPr/>
          </p:nvGrpSpPr>
          <p:grpSpPr>
            <a:xfrm>
              <a:off x="5551525" y="3871936"/>
              <a:ext cx="756300" cy="834600"/>
              <a:chOff x="5543399" y="3792961"/>
              <a:chExt cx="756300" cy="834600"/>
            </a:xfrm>
          </p:grpSpPr>
          <p:sp>
            <p:nvSpPr>
              <p:cNvPr id="178" name="Google Shape;178;p28"/>
              <p:cNvSpPr/>
              <p:nvPr/>
            </p:nvSpPr>
            <p:spPr>
              <a:xfrm rot="-4388379">
                <a:off x="5606517" y="3856079"/>
                <a:ext cx="510964" cy="510964"/>
              </a:xfrm>
              <a:prstGeom prst="arc">
                <a:avLst>
                  <a:gd fmla="val 14963673" name="adj1"/>
                  <a:gd fmla="val 4631312" name="adj2"/>
                </a:avLst>
              </a:prstGeom>
              <a:noFill/>
              <a:ln cap="flat" cmpd="sng" w="71075">
                <a:solidFill>
                  <a:srgbClr val="E3DFD2"/>
                </a:solidFill>
                <a:prstDash val="solid"/>
                <a:round/>
                <a:headEnd len="sm" w="sm" type="none"/>
                <a:tailEnd len="sm" w="sm" type="none"/>
              </a:ln>
            </p:spPr>
            <p:txBody>
              <a:bodyPr anchorCtr="0" anchor="ctr" bIns="341225" lIns="341225" spcFirstLastPara="1" rIns="341225" wrap="square" tIns="341225">
                <a:noAutofit/>
              </a:bodyPr>
              <a:lstStyle/>
              <a:p>
                <a:pPr indent="0" lvl="0" marL="0" rtl="0" algn="ctr">
                  <a:spcBef>
                    <a:spcPts val="0"/>
                  </a:spcBef>
                  <a:spcAft>
                    <a:spcPts val="0"/>
                  </a:spcAft>
                  <a:buNone/>
                </a:pPr>
                <a:r>
                  <a:t/>
                </a:r>
                <a:endParaRPr sz="5225">
                  <a:latin typeface="Inter"/>
                  <a:ea typeface="Inter"/>
                  <a:cs typeface="Inter"/>
                  <a:sym typeface="Inter"/>
                </a:endParaRPr>
              </a:p>
            </p:txBody>
          </p:sp>
          <p:cxnSp>
            <p:nvCxnSpPr>
              <p:cNvPr id="179" name="Google Shape;179;p28"/>
              <p:cNvCxnSpPr>
                <a:stCxn id="178" idx="1"/>
              </p:cNvCxnSpPr>
              <p:nvPr/>
            </p:nvCxnSpPr>
            <p:spPr>
              <a:xfrm>
                <a:off x="5861999" y="4111561"/>
                <a:ext cx="437700" cy="516000"/>
              </a:xfrm>
              <a:prstGeom prst="straightConnector1">
                <a:avLst/>
              </a:prstGeom>
              <a:noFill/>
              <a:ln cap="flat" cmpd="sng" w="71075">
                <a:solidFill>
                  <a:schemeClr val="dk1"/>
                </a:solidFill>
                <a:prstDash val="solid"/>
                <a:round/>
                <a:headEnd len="med" w="med" type="none"/>
                <a:tailEnd len="med" w="med" type="oval"/>
              </a:ln>
            </p:spPr>
          </p:cxnSp>
          <p:sp>
            <p:nvSpPr>
              <p:cNvPr id="180" name="Google Shape;180;p28"/>
              <p:cNvSpPr/>
              <p:nvPr/>
            </p:nvSpPr>
            <p:spPr>
              <a:xfrm>
                <a:off x="5664782" y="3914348"/>
                <a:ext cx="394500" cy="394500"/>
              </a:xfrm>
              <a:prstGeom prst="ellipse">
                <a:avLst/>
              </a:prstGeom>
              <a:solidFill>
                <a:schemeClr val="dk1"/>
              </a:solidFill>
              <a:ln>
                <a:noFill/>
              </a:ln>
            </p:spPr>
            <p:txBody>
              <a:bodyPr anchorCtr="0" anchor="ctr" bIns="341225" lIns="341225" spcFirstLastPara="1" rIns="341225" wrap="square" tIns="341225">
                <a:noAutofit/>
              </a:bodyPr>
              <a:lstStyle/>
              <a:p>
                <a:pPr indent="0" lvl="0" marL="0" rtl="0" algn="ctr">
                  <a:spcBef>
                    <a:spcPts val="0"/>
                  </a:spcBef>
                  <a:spcAft>
                    <a:spcPts val="0"/>
                  </a:spcAft>
                  <a:buNone/>
                </a:pPr>
                <a:r>
                  <a:t/>
                </a:r>
                <a:endParaRPr sz="5225">
                  <a:latin typeface="Inter"/>
                  <a:ea typeface="Inter"/>
                  <a:cs typeface="Inter"/>
                  <a:sym typeface="Inter"/>
                </a:endParaRPr>
              </a:p>
            </p:txBody>
          </p:sp>
        </p:grpSp>
        <p:grpSp>
          <p:nvGrpSpPr>
            <p:cNvPr id="181" name="Google Shape;181;p28"/>
            <p:cNvGrpSpPr/>
            <p:nvPr/>
          </p:nvGrpSpPr>
          <p:grpSpPr>
            <a:xfrm>
              <a:off x="5103624" y="3935226"/>
              <a:ext cx="510900" cy="510900"/>
              <a:chOff x="5093856" y="3856251"/>
              <a:chExt cx="510900" cy="510900"/>
            </a:xfrm>
          </p:grpSpPr>
          <p:sp>
            <p:nvSpPr>
              <p:cNvPr id="182" name="Google Shape;182;p28"/>
              <p:cNvSpPr/>
              <p:nvPr/>
            </p:nvSpPr>
            <p:spPr>
              <a:xfrm>
                <a:off x="5093856" y="3856251"/>
                <a:ext cx="510900" cy="510900"/>
              </a:xfrm>
              <a:prstGeom prst="arc">
                <a:avLst>
                  <a:gd fmla="val 10788183" name="adj1"/>
                  <a:gd fmla="val 3900489" name="adj2"/>
                </a:avLst>
              </a:prstGeom>
              <a:noFill/>
              <a:ln cap="flat" cmpd="sng" w="71075">
                <a:solidFill>
                  <a:srgbClr val="E3DFD2"/>
                </a:solidFill>
                <a:prstDash val="solid"/>
                <a:round/>
                <a:headEnd len="sm" w="sm" type="none"/>
                <a:tailEnd len="sm" w="sm" type="none"/>
              </a:ln>
            </p:spPr>
            <p:txBody>
              <a:bodyPr anchorCtr="0" anchor="ctr" bIns="341225" lIns="341225" spcFirstLastPara="1" rIns="341225" wrap="square" tIns="341225">
                <a:noAutofit/>
              </a:bodyPr>
              <a:lstStyle/>
              <a:p>
                <a:pPr indent="0" lvl="0" marL="0" rtl="0" algn="ctr">
                  <a:spcBef>
                    <a:spcPts val="0"/>
                  </a:spcBef>
                  <a:spcAft>
                    <a:spcPts val="0"/>
                  </a:spcAft>
                  <a:buNone/>
                </a:pPr>
                <a:r>
                  <a:t/>
                </a:r>
                <a:endParaRPr sz="5225">
                  <a:latin typeface="Inter"/>
                  <a:ea typeface="Inter"/>
                  <a:cs typeface="Inter"/>
                  <a:sym typeface="Inter"/>
                </a:endParaRPr>
              </a:p>
            </p:txBody>
          </p:sp>
          <p:sp>
            <p:nvSpPr>
              <p:cNvPr id="183" name="Google Shape;183;p28"/>
              <p:cNvSpPr/>
              <p:nvPr/>
            </p:nvSpPr>
            <p:spPr>
              <a:xfrm>
                <a:off x="5152045" y="3914348"/>
                <a:ext cx="394500" cy="394500"/>
              </a:xfrm>
              <a:prstGeom prst="ellipse">
                <a:avLst/>
              </a:prstGeom>
              <a:solidFill>
                <a:schemeClr val="dk1"/>
              </a:solidFill>
              <a:ln>
                <a:noFill/>
              </a:ln>
            </p:spPr>
            <p:txBody>
              <a:bodyPr anchorCtr="0" anchor="ctr" bIns="341225" lIns="341225" spcFirstLastPara="1" rIns="341225" wrap="square" tIns="341225">
                <a:noAutofit/>
              </a:bodyPr>
              <a:lstStyle/>
              <a:p>
                <a:pPr indent="0" lvl="0" marL="0" rtl="0" algn="ctr">
                  <a:spcBef>
                    <a:spcPts val="0"/>
                  </a:spcBef>
                  <a:spcAft>
                    <a:spcPts val="0"/>
                  </a:spcAft>
                  <a:buNone/>
                </a:pPr>
                <a:r>
                  <a:t/>
                </a:r>
                <a:endParaRPr sz="1025">
                  <a:latin typeface="Inter"/>
                  <a:ea typeface="Inter"/>
                  <a:cs typeface="Inter"/>
                  <a:sym typeface="Inter"/>
                </a:endParaRPr>
              </a:p>
            </p:txBody>
          </p:sp>
        </p:grpSp>
      </p:grpSp>
      <p:sp>
        <p:nvSpPr>
          <p:cNvPr id="184" name="Google Shape;184;p28"/>
          <p:cNvSpPr txBox="1"/>
          <p:nvPr>
            <p:ph type="title"/>
          </p:nvPr>
        </p:nvSpPr>
        <p:spPr>
          <a:xfrm>
            <a:off x="561600" y="440850"/>
            <a:ext cx="6675900" cy="85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Two Main Data Sources</a:t>
            </a:r>
            <a:endParaRPr sz="4000"/>
          </a:p>
        </p:txBody>
      </p:sp>
      <p:sp>
        <p:nvSpPr>
          <p:cNvPr id="185" name="Google Shape;185;p28"/>
          <p:cNvSpPr txBox="1"/>
          <p:nvPr/>
        </p:nvSpPr>
        <p:spPr>
          <a:xfrm>
            <a:off x="2912555" y="2141725"/>
            <a:ext cx="933300" cy="8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Albert Sans ExtraBold"/>
                <a:ea typeface="Albert Sans ExtraBold"/>
                <a:cs typeface="Albert Sans ExtraBold"/>
                <a:sym typeface="Albert Sans ExtraBold"/>
              </a:rPr>
              <a:t>Kiosk Usage</a:t>
            </a:r>
            <a:endParaRPr sz="2000">
              <a:solidFill>
                <a:schemeClr val="lt1"/>
              </a:solidFill>
              <a:latin typeface="Albert Sans ExtraBold"/>
              <a:ea typeface="Albert Sans ExtraBold"/>
              <a:cs typeface="Albert Sans ExtraBold"/>
              <a:sym typeface="Albert Sans ExtraBold"/>
            </a:endParaRPr>
          </a:p>
        </p:txBody>
      </p:sp>
      <p:sp>
        <p:nvSpPr>
          <p:cNvPr id="186" name="Google Shape;186;p28"/>
          <p:cNvSpPr txBox="1"/>
          <p:nvPr/>
        </p:nvSpPr>
        <p:spPr>
          <a:xfrm>
            <a:off x="4603344" y="2141725"/>
            <a:ext cx="1393200" cy="8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Albert Sans"/>
                <a:ea typeface="Albert Sans"/>
                <a:cs typeface="Albert Sans"/>
                <a:sym typeface="Albert Sans"/>
              </a:rPr>
              <a:t>Kiosk Location</a:t>
            </a:r>
            <a:endParaRPr b="1" sz="2000">
              <a:solidFill>
                <a:schemeClr val="lt1"/>
              </a:solidFill>
              <a:latin typeface="Albert Sans"/>
              <a:ea typeface="Albert Sans"/>
              <a:cs typeface="Albert Sans"/>
              <a:sym typeface="Albert Sans"/>
            </a:endParaRPr>
          </a:p>
        </p:txBody>
      </p:sp>
      <p:grpSp>
        <p:nvGrpSpPr>
          <p:cNvPr id="187" name="Google Shape;187;p28"/>
          <p:cNvGrpSpPr/>
          <p:nvPr/>
        </p:nvGrpSpPr>
        <p:grpSpPr>
          <a:xfrm rot="10800000">
            <a:off x="561603" y="1862327"/>
            <a:ext cx="1297147" cy="1297038"/>
            <a:chOff x="1221113" y="3356400"/>
            <a:chExt cx="543900" cy="543900"/>
          </a:xfrm>
        </p:grpSpPr>
        <p:sp>
          <p:nvSpPr>
            <p:cNvPr id="188" name="Google Shape;188;p28"/>
            <p:cNvSpPr/>
            <p:nvPr/>
          </p:nvSpPr>
          <p:spPr>
            <a:xfrm>
              <a:off x="1263029" y="3398446"/>
              <a:ext cx="460200" cy="459900"/>
            </a:xfrm>
            <a:prstGeom prst="ellipse">
              <a:avLst/>
            </a:prstGeom>
            <a:solidFill>
              <a:srgbClr val="949D7D"/>
            </a:solidFill>
            <a:ln cap="flat" cmpd="sng" w="23225">
              <a:solidFill>
                <a:schemeClr val="lt2"/>
              </a:solidFill>
              <a:prstDash val="solid"/>
              <a:round/>
              <a:headEnd len="sm" w="sm" type="none"/>
              <a:tailEnd len="sm" w="sm" type="none"/>
            </a:ln>
          </p:spPr>
          <p:txBody>
            <a:bodyPr anchorCtr="0" anchor="ctr" bIns="223100" lIns="223100" spcFirstLastPara="1" rIns="223100" wrap="square" tIns="223100">
              <a:noAutofit/>
            </a:bodyPr>
            <a:lstStyle/>
            <a:p>
              <a:pPr indent="0" lvl="0" marL="0" rtl="0" algn="ctr">
                <a:spcBef>
                  <a:spcPts val="0"/>
                </a:spcBef>
                <a:spcAft>
                  <a:spcPts val="0"/>
                </a:spcAft>
                <a:buNone/>
              </a:pPr>
              <a:r>
                <a:t/>
              </a:r>
              <a:endParaRPr sz="3415">
                <a:latin typeface="Inter"/>
                <a:ea typeface="Inter"/>
                <a:cs typeface="Inter"/>
                <a:sym typeface="Inter"/>
              </a:endParaRPr>
            </a:p>
          </p:txBody>
        </p:sp>
        <p:sp>
          <p:nvSpPr>
            <p:cNvPr id="189" name="Google Shape;189;p28"/>
            <p:cNvSpPr/>
            <p:nvPr/>
          </p:nvSpPr>
          <p:spPr>
            <a:xfrm>
              <a:off x="1221113" y="3356400"/>
              <a:ext cx="543900" cy="543900"/>
            </a:xfrm>
            <a:prstGeom prst="arc">
              <a:avLst>
                <a:gd fmla="val 14857771" name="adj1"/>
                <a:gd fmla="val 6773305" name="adj2"/>
              </a:avLst>
            </a:prstGeom>
            <a:noFill/>
            <a:ln cap="flat" cmpd="sng" w="46450">
              <a:solidFill>
                <a:srgbClr val="E3DFD2"/>
              </a:solidFill>
              <a:prstDash val="solid"/>
              <a:round/>
              <a:headEnd len="sm" w="sm" type="none"/>
              <a:tailEnd len="sm" w="sm" type="none"/>
            </a:ln>
          </p:spPr>
          <p:txBody>
            <a:bodyPr anchorCtr="0" anchor="ctr" bIns="223100" lIns="223100" spcFirstLastPara="1" rIns="223100" wrap="square" tIns="223100">
              <a:noAutofit/>
            </a:bodyPr>
            <a:lstStyle/>
            <a:p>
              <a:pPr indent="0" lvl="0" marL="0" rtl="0" algn="ctr">
                <a:spcBef>
                  <a:spcPts val="0"/>
                </a:spcBef>
                <a:spcAft>
                  <a:spcPts val="0"/>
                </a:spcAft>
                <a:buNone/>
              </a:pPr>
              <a:r>
                <a:t/>
              </a:r>
              <a:endParaRPr sz="3415">
                <a:latin typeface="Inter"/>
                <a:ea typeface="Inter"/>
                <a:cs typeface="Inter"/>
                <a:sym typeface="Inter"/>
              </a:endParaRPr>
            </a:p>
          </p:txBody>
        </p:sp>
      </p:grpSp>
      <p:grpSp>
        <p:nvGrpSpPr>
          <p:cNvPr id="190" name="Google Shape;190;p28"/>
          <p:cNvGrpSpPr/>
          <p:nvPr/>
        </p:nvGrpSpPr>
        <p:grpSpPr>
          <a:xfrm rot="-2562108">
            <a:off x="6754173" y="1933467"/>
            <a:ext cx="1275575" cy="1275575"/>
            <a:chOff x="1802222" y="3356400"/>
            <a:chExt cx="543900" cy="543900"/>
          </a:xfrm>
        </p:grpSpPr>
        <p:sp>
          <p:nvSpPr>
            <p:cNvPr id="191" name="Google Shape;191;p28"/>
            <p:cNvSpPr/>
            <p:nvPr/>
          </p:nvSpPr>
          <p:spPr>
            <a:xfrm>
              <a:off x="1844138" y="3398446"/>
              <a:ext cx="460200" cy="459900"/>
            </a:xfrm>
            <a:prstGeom prst="ellipse">
              <a:avLst/>
            </a:prstGeom>
            <a:solidFill>
              <a:srgbClr val="949D7D"/>
            </a:solidFill>
            <a:ln cap="flat" cmpd="sng" w="22850">
              <a:solidFill>
                <a:schemeClr val="dk2"/>
              </a:solidFill>
              <a:prstDash val="solid"/>
              <a:round/>
              <a:headEnd len="sm" w="sm" type="none"/>
              <a:tailEnd len="sm" w="sm" type="none"/>
            </a:ln>
          </p:spPr>
          <p:txBody>
            <a:bodyPr anchorCtr="0" anchor="ctr" bIns="219350" lIns="219350" spcFirstLastPara="1" rIns="219350" wrap="square" tIns="219350">
              <a:noAutofit/>
            </a:bodyPr>
            <a:lstStyle/>
            <a:p>
              <a:pPr indent="0" lvl="0" marL="0" rtl="0" algn="ctr">
                <a:spcBef>
                  <a:spcPts val="0"/>
                </a:spcBef>
                <a:spcAft>
                  <a:spcPts val="0"/>
                </a:spcAft>
                <a:buNone/>
              </a:pPr>
              <a:r>
                <a:t/>
              </a:r>
              <a:endParaRPr sz="3359">
                <a:latin typeface="Inter"/>
                <a:ea typeface="Inter"/>
                <a:cs typeface="Inter"/>
                <a:sym typeface="Inter"/>
              </a:endParaRPr>
            </a:p>
          </p:txBody>
        </p:sp>
        <p:sp>
          <p:nvSpPr>
            <p:cNvPr id="192" name="Google Shape;192;p28"/>
            <p:cNvSpPr/>
            <p:nvPr/>
          </p:nvSpPr>
          <p:spPr>
            <a:xfrm>
              <a:off x="1802222" y="3356400"/>
              <a:ext cx="543900" cy="543900"/>
            </a:xfrm>
            <a:prstGeom prst="arc">
              <a:avLst>
                <a:gd fmla="val 16200000" name="adj1"/>
                <a:gd fmla="val 10755368" name="adj2"/>
              </a:avLst>
            </a:prstGeom>
            <a:noFill/>
            <a:ln cap="flat" cmpd="sng" w="45725">
              <a:solidFill>
                <a:srgbClr val="E3DFD2"/>
              </a:solidFill>
              <a:prstDash val="solid"/>
              <a:round/>
              <a:headEnd len="sm" w="sm" type="none"/>
              <a:tailEnd len="sm" w="sm" type="none"/>
            </a:ln>
          </p:spPr>
          <p:txBody>
            <a:bodyPr anchorCtr="0" anchor="ctr" bIns="219350" lIns="219350" spcFirstLastPara="1" rIns="219350" wrap="square" tIns="219350">
              <a:noAutofit/>
            </a:bodyPr>
            <a:lstStyle/>
            <a:p>
              <a:pPr indent="0" lvl="0" marL="0" rtl="0" algn="ctr">
                <a:spcBef>
                  <a:spcPts val="0"/>
                </a:spcBef>
                <a:spcAft>
                  <a:spcPts val="0"/>
                </a:spcAft>
                <a:buNone/>
              </a:pPr>
              <a:r>
                <a:t/>
              </a:r>
              <a:endParaRPr sz="3359">
                <a:latin typeface="Inter"/>
                <a:ea typeface="Inter"/>
                <a:cs typeface="Inter"/>
                <a:sym typeface="Inter"/>
              </a:endParaRPr>
            </a:p>
          </p:txBody>
        </p:sp>
      </p:grpSp>
      <p:sp>
        <p:nvSpPr>
          <p:cNvPr id="193" name="Google Shape;193;p28"/>
          <p:cNvSpPr txBox="1"/>
          <p:nvPr/>
        </p:nvSpPr>
        <p:spPr>
          <a:xfrm>
            <a:off x="681125" y="2272870"/>
            <a:ext cx="1058100" cy="5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u="sng">
                <a:solidFill>
                  <a:schemeClr val="hlink"/>
                </a:solidFill>
                <a:latin typeface="Albert Sans ExtraBold"/>
                <a:ea typeface="Albert Sans ExtraBold"/>
                <a:cs typeface="Albert Sans ExtraBold"/>
                <a:sym typeface="Albert Sans ExtraBold"/>
                <a:hlinkClick r:id="rId3"/>
              </a:rPr>
              <a:t>LinkNYC</a:t>
            </a:r>
            <a:endParaRPr sz="1600">
              <a:solidFill>
                <a:schemeClr val="lt1"/>
              </a:solidFill>
              <a:latin typeface="Albert Sans ExtraBold"/>
              <a:ea typeface="Albert Sans ExtraBold"/>
              <a:cs typeface="Albert Sans ExtraBold"/>
              <a:sym typeface="Albert Sans ExtraBold"/>
            </a:endParaRPr>
          </a:p>
        </p:txBody>
      </p:sp>
      <p:sp>
        <p:nvSpPr>
          <p:cNvPr id="194" name="Google Shape;194;p28"/>
          <p:cNvSpPr txBox="1"/>
          <p:nvPr/>
        </p:nvSpPr>
        <p:spPr>
          <a:xfrm>
            <a:off x="6889634" y="2339027"/>
            <a:ext cx="1058100" cy="5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u="sng">
                <a:solidFill>
                  <a:schemeClr val="hlink"/>
                </a:solidFill>
                <a:latin typeface="Albert Sans ExtraBold"/>
                <a:ea typeface="Albert Sans ExtraBold"/>
                <a:cs typeface="Albert Sans ExtraBold"/>
                <a:sym typeface="Albert Sans ExtraBold"/>
                <a:hlinkClick r:id="rId4"/>
              </a:rPr>
              <a:t>LinkNYC</a:t>
            </a:r>
            <a:endParaRPr sz="1600">
              <a:solidFill>
                <a:schemeClr val="lt1"/>
              </a:solidFill>
              <a:latin typeface="Albert Sans ExtraBold"/>
              <a:ea typeface="Albert Sans ExtraBold"/>
              <a:cs typeface="Albert Sans ExtraBold"/>
              <a:sym typeface="Albert Sans ExtraBold"/>
            </a:endParaRPr>
          </a:p>
        </p:txBody>
      </p:sp>
      <p:cxnSp>
        <p:nvCxnSpPr>
          <p:cNvPr id="195" name="Google Shape;195;p28"/>
          <p:cNvCxnSpPr/>
          <p:nvPr/>
        </p:nvCxnSpPr>
        <p:spPr>
          <a:xfrm flipH="1">
            <a:off x="2105050" y="3106625"/>
            <a:ext cx="932400" cy="1332900"/>
          </a:xfrm>
          <a:prstGeom prst="straightConnector1">
            <a:avLst/>
          </a:prstGeom>
          <a:noFill/>
          <a:ln cap="flat" cmpd="sng" w="71075">
            <a:solidFill>
              <a:schemeClr val="dk1"/>
            </a:solidFill>
            <a:prstDash val="solid"/>
            <a:round/>
            <a:headEnd len="med" w="med" type="none"/>
            <a:tailEnd len="med" w="med" type="oval"/>
          </a:ln>
        </p:spPr>
      </p:cxnSp>
      <p:sp>
        <p:nvSpPr>
          <p:cNvPr id="196" name="Google Shape;196;p28"/>
          <p:cNvSpPr/>
          <p:nvPr/>
        </p:nvSpPr>
        <p:spPr>
          <a:xfrm>
            <a:off x="780526" y="3718075"/>
            <a:ext cx="2042100" cy="1258500"/>
          </a:xfrm>
          <a:prstGeom prst="ellipse">
            <a:avLst/>
          </a:prstGeom>
          <a:solidFill>
            <a:schemeClr val="dk1"/>
          </a:solidFill>
          <a:ln>
            <a:noFill/>
          </a:ln>
        </p:spPr>
        <p:txBody>
          <a:bodyPr anchorCtr="0" anchor="ctr" bIns="341225" lIns="341225" spcFirstLastPara="1" rIns="341225" wrap="square" tIns="341225">
            <a:noAutofit/>
          </a:bodyPr>
          <a:lstStyle/>
          <a:p>
            <a:pPr indent="0" lvl="0" marL="0" rtl="0" algn="ctr">
              <a:spcBef>
                <a:spcPts val="0"/>
              </a:spcBef>
              <a:spcAft>
                <a:spcPts val="0"/>
              </a:spcAft>
              <a:buNone/>
            </a:pPr>
            <a:r>
              <a:t/>
            </a:r>
            <a:endParaRPr sz="5225">
              <a:latin typeface="Inter"/>
              <a:ea typeface="Inter"/>
              <a:cs typeface="Inter"/>
              <a:sym typeface="Inter"/>
            </a:endParaRPr>
          </a:p>
        </p:txBody>
      </p:sp>
      <p:sp>
        <p:nvSpPr>
          <p:cNvPr id="197" name="Google Shape;197;p28"/>
          <p:cNvSpPr/>
          <p:nvPr/>
        </p:nvSpPr>
        <p:spPr>
          <a:xfrm>
            <a:off x="6175476" y="3718075"/>
            <a:ext cx="2042100" cy="1258500"/>
          </a:xfrm>
          <a:prstGeom prst="ellipse">
            <a:avLst/>
          </a:prstGeom>
          <a:solidFill>
            <a:schemeClr val="dk1"/>
          </a:solidFill>
          <a:ln>
            <a:noFill/>
          </a:ln>
        </p:spPr>
        <p:txBody>
          <a:bodyPr anchorCtr="0" anchor="ctr" bIns="341225" lIns="341225" spcFirstLastPara="1" rIns="341225" wrap="square" tIns="341225">
            <a:noAutofit/>
          </a:bodyPr>
          <a:lstStyle/>
          <a:p>
            <a:pPr indent="0" lvl="0" marL="0" rtl="0" algn="ctr">
              <a:spcBef>
                <a:spcPts val="0"/>
              </a:spcBef>
              <a:spcAft>
                <a:spcPts val="0"/>
              </a:spcAft>
              <a:buNone/>
            </a:pPr>
            <a:r>
              <a:t/>
            </a:r>
            <a:endParaRPr sz="5225">
              <a:latin typeface="Inter"/>
              <a:ea typeface="Inter"/>
              <a:cs typeface="Inter"/>
              <a:sym typeface="Inter"/>
            </a:endParaRPr>
          </a:p>
        </p:txBody>
      </p:sp>
      <p:sp>
        <p:nvSpPr>
          <p:cNvPr id="198" name="Google Shape;198;p28"/>
          <p:cNvSpPr txBox="1"/>
          <p:nvPr/>
        </p:nvSpPr>
        <p:spPr>
          <a:xfrm>
            <a:off x="924900" y="3998429"/>
            <a:ext cx="1802400" cy="93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lbert Sans"/>
                <a:ea typeface="Albert Sans"/>
                <a:cs typeface="Albert Sans"/>
                <a:sym typeface="Albert Sans"/>
              </a:rPr>
              <a:t>Weekly users, Sessions, Data Transfer</a:t>
            </a:r>
            <a:endParaRPr sz="1600">
              <a:solidFill>
                <a:schemeClr val="lt1"/>
              </a:solidFill>
              <a:latin typeface="Albert Sans"/>
              <a:ea typeface="Albert Sans"/>
              <a:cs typeface="Albert Sans"/>
              <a:sym typeface="Albert Sans"/>
            </a:endParaRPr>
          </a:p>
        </p:txBody>
      </p:sp>
      <p:sp>
        <p:nvSpPr>
          <p:cNvPr id="199" name="Google Shape;199;p28"/>
          <p:cNvSpPr txBox="1"/>
          <p:nvPr/>
        </p:nvSpPr>
        <p:spPr>
          <a:xfrm>
            <a:off x="6295332" y="3843039"/>
            <a:ext cx="1802400" cy="6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Albert Sans"/>
                <a:ea typeface="Albert Sans"/>
                <a:cs typeface="Albert Sans"/>
                <a:sym typeface="Albert Sans"/>
              </a:rPr>
              <a:t>Geocoded Locations, Install/Activation</a:t>
            </a:r>
            <a:endParaRPr sz="1600">
              <a:solidFill>
                <a:schemeClr val="lt1"/>
              </a:solidFill>
              <a:latin typeface="Albert Sans"/>
              <a:ea typeface="Albert Sans"/>
              <a:cs typeface="Albert Sans"/>
              <a:sym typeface="Albert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9" title="view-city-with-apartment-buildings-green-vegetation (3).jpg"/>
          <p:cNvPicPr preferRelativeResize="0"/>
          <p:nvPr/>
        </p:nvPicPr>
        <p:blipFill rotWithShape="1">
          <a:blip r:embed="rId3">
            <a:alphaModFix/>
          </a:blip>
          <a:srcRect b="0" l="0" r="10" t="0"/>
          <a:stretch/>
        </p:blipFill>
        <p:spPr>
          <a:xfrm flipH="1">
            <a:off x="0" y="0"/>
            <a:ext cx="3428100" cy="5143800"/>
          </a:xfrm>
          <a:prstGeom prst="round1Rect">
            <a:avLst>
              <a:gd fmla="val 50000" name="adj"/>
            </a:avLst>
          </a:prstGeom>
          <a:noFill/>
          <a:ln>
            <a:noFill/>
          </a:ln>
        </p:spPr>
      </p:pic>
      <p:sp>
        <p:nvSpPr>
          <p:cNvPr id="205" name="Google Shape;205;p29"/>
          <p:cNvSpPr txBox="1"/>
          <p:nvPr>
            <p:ph type="title"/>
          </p:nvPr>
        </p:nvSpPr>
        <p:spPr>
          <a:xfrm>
            <a:off x="4547200" y="1274925"/>
            <a:ext cx="4044000" cy="2715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Exploratory Data Analysis, KPIs, Features</a:t>
            </a:r>
            <a:endParaRPr/>
          </a:p>
        </p:txBody>
      </p:sp>
      <p:sp>
        <p:nvSpPr>
          <p:cNvPr id="206" name="Google Shape;206;p29"/>
          <p:cNvSpPr txBox="1"/>
          <p:nvPr>
            <p:ph idx="2" type="title"/>
          </p:nvPr>
        </p:nvSpPr>
        <p:spPr>
          <a:xfrm>
            <a:off x="713225" y="835750"/>
            <a:ext cx="12582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207" name="Google Shape;207;p29"/>
          <p:cNvGrpSpPr/>
          <p:nvPr/>
        </p:nvGrpSpPr>
        <p:grpSpPr>
          <a:xfrm>
            <a:off x="6454087" y="3562227"/>
            <a:ext cx="1105087" cy="1057170"/>
            <a:chOff x="3950316" y="3820307"/>
            <a:chExt cx="369805" cy="353782"/>
          </a:xfrm>
        </p:grpSpPr>
        <p:sp>
          <p:nvSpPr>
            <p:cNvPr id="208" name="Google Shape;208;p29"/>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dk1"/>
            </a:solidFill>
            <a:ln>
              <a:noFill/>
            </a:ln>
          </p:spPr>
          <p:txBody>
            <a:bodyPr anchorCtr="0" anchor="ctr" bIns="348550" lIns="348550" spcFirstLastPara="1" rIns="348550" wrap="square" tIns="348550">
              <a:noAutofit/>
            </a:bodyPr>
            <a:lstStyle/>
            <a:p>
              <a:pPr indent="0" lvl="0" marL="0" rtl="0" algn="l">
                <a:spcBef>
                  <a:spcPts val="0"/>
                </a:spcBef>
                <a:spcAft>
                  <a:spcPts val="0"/>
                </a:spcAft>
                <a:buNone/>
              </a:pPr>
              <a:r>
                <a:t/>
              </a:r>
              <a:endParaRPr/>
            </a:p>
          </p:txBody>
        </p:sp>
        <p:sp>
          <p:nvSpPr>
            <p:cNvPr id="209" name="Google Shape;209;p29"/>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dk1"/>
            </a:solidFill>
            <a:ln>
              <a:noFill/>
            </a:ln>
          </p:spPr>
          <p:txBody>
            <a:bodyPr anchorCtr="0" anchor="ctr" bIns="348550" lIns="348550" spcFirstLastPara="1" rIns="348550" wrap="square" tIns="348550">
              <a:noAutofit/>
            </a:bodyPr>
            <a:lstStyle/>
            <a:p>
              <a:pPr indent="0" lvl="0" marL="0" rtl="0" algn="l">
                <a:spcBef>
                  <a:spcPts val="0"/>
                </a:spcBef>
                <a:spcAft>
                  <a:spcPts val="0"/>
                </a:spcAft>
                <a:buNone/>
              </a:pPr>
              <a:r>
                <a:t/>
              </a:r>
              <a:endParaRPr/>
            </a:p>
          </p:txBody>
        </p:sp>
        <p:sp>
          <p:nvSpPr>
            <p:cNvPr id="210" name="Google Shape;210;p29"/>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dk1"/>
            </a:solidFill>
            <a:ln>
              <a:noFill/>
            </a:ln>
          </p:spPr>
          <p:txBody>
            <a:bodyPr anchorCtr="0" anchor="ctr" bIns="348550" lIns="348550" spcFirstLastPara="1" rIns="348550" wrap="square" tIns="348550">
              <a:noAutofit/>
            </a:bodyPr>
            <a:lstStyle/>
            <a:p>
              <a:pPr indent="0" lvl="0" marL="0" rtl="0" algn="l">
                <a:spcBef>
                  <a:spcPts val="0"/>
                </a:spcBef>
                <a:spcAft>
                  <a:spcPts val="0"/>
                </a:spcAft>
                <a:buNone/>
              </a:pPr>
              <a:r>
                <a:t/>
              </a:r>
              <a:endParaRPr/>
            </a:p>
          </p:txBody>
        </p:sp>
        <p:sp>
          <p:nvSpPr>
            <p:cNvPr id="211" name="Google Shape;211;p29"/>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dk1"/>
            </a:solidFill>
            <a:ln>
              <a:noFill/>
            </a:ln>
          </p:spPr>
          <p:txBody>
            <a:bodyPr anchorCtr="0" anchor="ctr" bIns="348550" lIns="348550" spcFirstLastPara="1" rIns="348550" wrap="square" tIns="348550">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type="title"/>
          </p:nvPr>
        </p:nvSpPr>
        <p:spPr>
          <a:xfrm>
            <a:off x="720000" y="445026"/>
            <a:ext cx="4763700" cy="85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Inside the Data!</a:t>
            </a:r>
            <a:endParaRPr sz="3200"/>
          </a:p>
        </p:txBody>
      </p:sp>
      <p:sp>
        <p:nvSpPr>
          <p:cNvPr id="217" name="Google Shape;217;p30"/>
          <p:cNvSpPr txBox="1"/>
          <p:nvPr>
            <p:ph idx="1" type="subTitle"/>
          </p:nvPr>
        </p:nvSpPr>
        <p:spPr>
          <a:xfrm>
            <a:off x="927725" y="1170325"/>
            <a:ext cx="3213600" cy="3661800"/>
          </a:xfrm>
          <a:prstGeom prst="rect">
            <a:avLst/>
          </a:prstGeom>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a:t>Usage Trends &amp; Patterns</a:t>
            </a:r>
            <a:endParaRPr b="1" sz="1600"/>
          </a:p>
          <a:p>
            <a:pPr indent="-330200" lvl="0" marL="457200" rtl="0" algn="l">
              <a:lnSpc>
                <a:spcPct val="150000"/>
              </a:lnSpc>
              <a:spcBef>
                <a:spcPts val="0"/>
              </a:spcBef>
              <a:spcAft>
                <a:spcPts val="0"/>
              </a:spcAft>
              <a:buSzPts val="1600"/>
              <a:buChar char="●"/>
            </a:pPr>
            <a:r>
              <a:rPr lang="en"/>
              <a:t>Seasonality is a </a:t>
            </a:r>
            <a:r>
              <a:rPr i="1" lang="en"/>
              <a:t>major</a:t>
            </a:r>
            <a:r>
              <a:rPr lang="en"/>
              <a:t> factor:</a:t>
            </a:r>
            <a:endParaRPr/>
          </a:p>
          <a:p>
            <a:pPr indent="0" lvl="0" marL="0" rtl="0" algn="ctr">
              <a:lnSpc>
                <a:spcPct val="150000"/>
              </a:lnSpc>
              <a:spcBef>
                <a:spcPts val="0"/>
              </a:spcBef>
              <a:spcAft>
                <a:spcPts val="0"/>
              </a:spcAft>
              <a:buNone/>
            </a:pPr>
            <a:r>
              <a:rPr b="1" lang="en"/>
              <a:t>Strong</a:t>
            </a:r>
            <a:r>
              <a:rPr lang="en"/>
              <a:t>: Winter months </a:t>
            </a:r>
            <a:endParaRPr/>
          </a:p>
          <a:p>
            <a:pPr indent="0" lvl="0" marL="0" rtl="0" algn="ctr">
              <a:lnSpc>
                <a:spcPct val="200000"/>
              </a:lnSpc>
              <a:spcBef>
                <a:spcPts val="0"/>
              </a:spcBef>
              <a:spcAft>
                <a:spcPts val="0"/>
              </a:spcAft>
              <a:buNone/>
            </a:pPr>
            <a:r>
              <a:rPr lang="en"/>
              <a:t>(Jan-March)</a:t>
            </a:r>
            <a:endParaRPr/>
          </a:p>
          <a:p>
            <a:pPr indent="0" lvl="0" marL="0" rtl="0" algn="ctr">
              <a:lnSpc>
                <a:spcPct val="150000"/>
              </a:lnSpc>
              <a:spcBef>
                <a:spcPts val="0"/>
              </a:spcBef>
              <a:spcAft>
                <a:spcPts val="0"/>
              </a:spcAft>
              <a:buNone/>
            </a:pPr>
            <a:r>
              <a:rPr b="1" lang="en"/>
              <a:t>Weak</a:t>
            </a:r>
            <a:r>
              <a:rPr lang="en"/>
              <a:t>: Spring </a:t>
            </a:r>
            <a:endParaRPr/>
          </a:p>
          <a:p>
            <a:pPr indent="0" lvl="0" marL="0" rtl="0" algn="ctr">
              <a:lnSpc>
                <a:spcPct val="150000"/>
              </a:lnSpc>
              <a:spcBef>
                <a:spcPts val="0"/>
              </a:spcBef>
              <a:spcAft>
                <a:spcPts val="0"/>
              </a:spcAft>
              <a:buNone/>
            </a:pPr>
            <a:r>
              <a:rPr lang="en"/>
              <a:t>(April)</a:t>
            </a:r>
            <a:endParaRPr/>
          </a:p>
          <a:p>
            <a:pPr indent="0" lvl="0" marL="91440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b="1" lang="en" sz="1600"/>
              <a:t>Geographic Patterns</a:t>
            </a:r>
            <a:endParaRPr sz="1600"/>
          </a:p>
          <a:p>
            <a:pPr indent="0" lvl="0" marL="0" rtl="0" algn="ctr">
              <a:lnSpc>
                <a:spcPct val="150000"/>
              </a:lnSpc>
              <a:spcBef>
                <a:spcPts val="0"/>
              </a:spcBef>
              <a:spcAft>
                <a:spcPts val="0"/>
              </a:spcAft>
              <a:buNone/>
            </a:pPr>
            <a:r>
              <a:rPr lang="en"/>
              <a:t>Kiosk distribution is uneven;</a:t>
            </a:r>
            <a:endParaRPr/>
          </a:p>
          <a:p>
            <a:pPr indent="0" lvl="0" marL="0" rtl="0" algn="ctr">
              <a:lnSpc>
                <a:spcPct val="150000"/>
              </a:lnSpc>
              <a:spcBef>
                <a:spcPts val="0"/>
              </a:spcBef>
              <a:spcAft>
                <a:spcPts val="0"/>
              </a:spcAft>
              <a:buNone/>
            </a:pPr>
            <a:r>
              <a:rPr lang="en"/>
              <a:t>Manhattan has the highest,</a:t>
            </a:r>
            <a:endParaRPr/>
          </a:p>
          <a:p>
            <a:pPr indent="0" lvl="0" marL="0" rtl="0" algn="ctr">
              <a:lnSpc>
                <a:spcPct val="150000"/>
              </a:lnSpc>
              <a:spcBef>
                <a:spcPts val="0"/>
              </a:spcBef>
              <a:spcAft>
                <a:spcPts val="0"/>
              </a:spcAft>
              <a:buNone/>
            </a:pPr>
            <a:r>
              <a:rPr lang="en"/>
              <a:t>Bronx/Staten Island the lowest</a:t>
            </a:r>
            <a:endParaRPr/>
          </a:p>
        </p:txBody>
      </p:sp>
      <p:sp>
        <p:nvSpPr>
          <p:cNvPr id="218" name="Google Shape;218;p30"/>
          <p:cNvSpPr/>
          <p:nvPr/>
        </p:nvSpPr>
        <p:spPr>
          <a:xfrm>
            <a:off x="131232" y="1273903"/>
            <a:ext cx="656400" cy="263100"/>
          </a:xfrm>
          <a:prstGeom prst="ellipse">
            <a:avLst/>
          </a:prstGeom>
          <a:no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solidFill>
                  <a:schemeClr val="dk1"/>
                </a:solidFill>
                <a:latin typeface="Albert Sans Medium"/>
                <a:ea typeface="Albert Sans Medium"/>
                <a:cs typeface="Albert Sans Medium"/>
                <a:sym typeface="Albert Sans Medium"/>
              </a:rPr>
              <a:t>→</a:t>
            </a:r>
            <a:endParaRPr sz="1000">
              <a:solidFill>
                <a:schemeClr val="dk1"/>
              </a:solidFill>
              <a:latin typeface="Albert Sans Medium"/>
              <a:ea typeface="Albert Sans Medium"/>
              <a:cs typeface="Albert Sans Medium"/>
              <a:sym typeface="Albert Sans Medium"/>
            </a:endParaRPr>
          </a:p>
        </p:txBody>
      </p:sp>
      <p:sp>
        <p:nvSpPr>
          <p:cNvPr id="219" name="Google Shape;219;p30"/>
          <p:cNvSpPr/>
          <p:nvPr/>
        </p:nvSpPr>
        <p:spPr>
          <a:xfrm>
            <a:off x="131232" y="3446512"/>
            <a:ext cx="656400" cy="263100"/>
          </a:xfrm>
          <a:prstGeom prst="ellipse">
            <a:avLst/>
          </a:prstGeom>
          <a:no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solidFill>
                  <a:schemeClr val="dk1"/>
                </a:solidFill>
                <a:latin typeface="Albert Sans Medium"/>
                <a:ea typeface="Albert Sans Medium"/>
                <a:cs typeface="Albert Sans Medium"/>
                <a:sym typeface="Albert Sans Medium"/>
              </a:rPr>
              <a:t>→</a:t>
            </a:r>
            <a:endParaRPr sz="1000">
              <a:solidFill>
                <a:schemeClr val="dk1"/>
              </a:solidFill>
              <a:latin typeface="Albert Sans Medium"/>
              <a:ea typeface="Albert Sans Medium"/>
              <a:cs typeface="Albert Sans Medium"/>
              <a:sym typeface="Albert Sans Medium"/>
            </a:endParaRPr>
          </a:p>
        </p:txBody>
      </p:sp>
      <p:sp>
        <p:nvSpPr>
          <p:cNvPr id="220" name="Google Shape;220;p30"/>
          <p:cNvSpPr txBox="1"/>
          <p:nvPr>
            <p:ph idx="1" type="subTitle"/>
          </p:nvPr>
        </p:nvSpPr>
        <p:spPr>
          <a:xfrm>
            <a:off x="5283247" y="1170325"/>
            <a:ext cx="3213600" cy="3661800"/>
          </a:xfrm>
          <a:prstGeom prst="rect">
            <a:avLst/>
          </a:prstGeom>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a:t>Feature Engineering</a:t>
            </a:r>
            <a:endParaRPr b="1" sz="1600"/>
          </a:p>
          <a:p>
            <a:pPr indent="-304800" lvl="0" marL="457200" rtl="0" algn="l">
              <a:lnSpc>
                <a:spcPct val="150000"/>
              </a:lnSpc>
              <a:spcBef>
                <a:spcPts val="0"/>
              </a:spcBef>
              <a:spcAft>
                <a:spcPts val="0"/>
              </a:spcAft>
              <a:buSzPts val="1200"/>
              <a:buChar char="●"/>
            </a:pPr>
            <a:r>
              <a:rPr lang="en"/>
              <a:t>Activation Time</a:t>
            </a:r>
            <a:endParaRPr/>
          </a:p>
          <a:p>
            <a:pPr indent="0" lvl="0" marL="0" rtl="0" algn="l">
              <a:lnSpc>
                <a:spcPct val="150000"/>
              </a:lnSpc>
              <a:spcBef>
                <a:spcPts val="0"/>
              </a:spcBef>
              <a:spcAft>
                <a:spcPts val="0"/>
              </a:spcAft>
              <a:buNone/>
            </a:pPr>
            <a:r>
              <a:t/>
            </a:r>
            <a:endParaRPr/>
          </a:p>
          <a:p>
            <a:pPr indent="-304800" lvl="0" marL="457200" rtl="0" algn="l">
              <a:lnSpc>
                <a:spcPct val="150000"/>
              </a:lnSpc>
              <a:spcBef>
                <a:spcPts val="0"/>
              </a:spcBef>
              <a:spcAft>
                <a:spcPts val="0"/>
              </a:spcAft>
              <a:buSzPts val="1200"/>
              <a:buChar char="●"/>
            </a:pPr>
            <a:r>
              <a:rPr lang="en"/>
              <a:t>Kiosk Age</a:t>
            </a:r>
            <a:endParaRPr/>
          </a:p>
          <a:p>
            <a:pPr indent="0" lvl="0" marL="0" rtl="0" algn="l">
              <a:lnSpc>
                <a:spcPct val="150000"/>
              </a:lnSpc>
              <a:spcBef>
                <a:spcPts val="0"/>
              </a:spcBef>
              <a:spcAft>
                <a:spcPts val="0"/>
              </a:spcAft>
              <a:buNone/>
            </a:pPr>
            <a:r>
              <a:t/>
            </a:r>
            <a:endParaRPr/>
          </a:p>
          <a:p>
            <a:pPr indent="-304800" lvl="0" marL="457200" rtl="0" algn="l">
              <a:lnSpc>
                <a:spcPct val="150000"/>
              </a:lnSpc>
              <a:spcBef>
                <a:spcPts val="0"/>
              </a:spcBef>
              <a:spcAft>
                <a:spcPts val="0"/>
              </a:spcAft>
              <a:buSzPts val="1200"/>
              <a:buChar char="●"/>
            </a:pPr>
            <a:r>
              <a:rPr lang="en"/>
              <a:t>Weekly Session Change (%)</a:t>
            </a:r>
            <a:endParaRPr/>
          </a:p>
          <a:p>
            <a:pPr indent="0" lvl="0" marL="0" rtl="0" algn="l">
              <a:lnSpc>
                <a:spcPct val="150000"/>
              </a:lnSpc>
              <a:spcBef>
                <a:spcPts val="0"/>
              </a:spcBef>
              <a:spcAft>
                <a:spcPts val="0"/>
              </a:spcAft>
              <a:buNone/>
            </a:pPr>
            <a:r>
              <a:t/>
            </a:r>
            <a:endParaRPr/>
          </a:p>
          <a:p>
            <a:pPr indent="-304800" lvl="0" marL="457200" rtl="0" algn="l">
              <a:lnSpc>
                <a:spcPct val="150000"/>
              </a:lnSpc>
              <a:spcBef>
                <a:spcPts val="0"/>
              </a:spcBef>
              <a:spcAft>
                <a:spcPts val="0"/>
              </a:spcAft>
              <a:buSzPts val="1200"/>
              <a:buChar char="●"/>
            </a:pPr>
            <a:r>
              <a:rPr lang="en"/>
              <a:t>Average Session Time (Mins)</a:t>
            </a:r>
            <a:endParaRPr/>
          </a:p>
          <a:p>
            <a:pPr indent="0" lvl="0" marL="0" rtl="0" algn="l">
              <a:lnSpc>
                <a:spcPct val="150000"/>
              </a:lnSpc>
              <a:spcBef>
                <a:spcPts val="0"/>
              </a:spcBef>
              <a:spcAft>
                <a:spcPts val="0"/>
              </a:spcAft>
              <a:buNone/>
            </a:pPr>
            <a:r>
              <a:t/>
            </a:r>
            <a:endParaRPr/>
          </a:p>
          <a:p>
            <a:pPr indent="-304800" lvl="0" marL="457200" rtl="0" algn="l">
              <a:lnSpc>
                <a:spcPct val="150000"/>
              </a:lnSpc>
              <a:spcBef>
                <a:spcPts val="0"/>
              </a:spcBef>
              <a:spcAft>
                <a:spcPts val="0"/>
              </a:spcAft>
              <a:buSzPts val="1200"/>
              <a:buChar char="●"/>
            </a:pPr>
            <a:r>
              <a:rPr lang="en"/>
              <a:t>Energy Efficiency</a:t>
            </a:r>
            <a:endParaRPr/>
          </a:p>
          <a:p>
            <a:pPr indent="0" lvl="0" marL="0" rtl="0" algn="l">
              <a:lnSpc>
                <a:spcPct val="150000"/>
              </a:lnSpc>
              <a:spcBef>
                <a:spcPts val="0"/>
              </a:spcBef>
              <a:spcAft>
                <a:spcPts val="0"/>
              </a:spcAft>
              <a:buNone/>
            </a:pPr>
            <a:r>
              <a:t/>
            </a:r>
            <a:endParaRPr/>
          </a:p>
          <a:p>
            <a:pPr indent="-304800" lvl="0" marL="457200" rtl="0" algn="l">
              <a:lnSpc>
                <a:spcPct val="150000"/>
              </a:lnSpc>
              <a:spcBef>
                <a:spcPts val="0"/>
              </a:spcBef>
              <a:spcAft>
                <a:spcPts val="0"/>
              </a:spcAft>
              <a:buSzPts val="1200"/>
              <a:buChar char="●"/>
            </a:pPr>
            <a:r>
              <a:rPr lang="en"/>
              <a:t>Energy Efficiency Rating Flag</a:t>
            </a:r>
            <a:endParaRPr/>
          </a:p>
          <a:p>
            <a:pPr indent="0" lvl="0" marL="914400" rtl="0" algn="l">
              <a:lnSpc>
                <a:spcPct val="150000"/>
              </a:lnSpc>
              <a:spcBef>
                <a:spcPts val="0"/>
              </a:spcBef>
              <a:spcAft>
                <a:spcPts val="0"/>
              </a:spcAft>
              <a:buNone/>
            </a:pPr>
            <a:r>
              <a:t/>
            </a:r>
            <a:endParaRPr/>
          </a:p>
        </p:txBody>
      </p:sp>
      <p:sp>
        <p:nvSpPr>
          <p:cNvPr id="221" name="Google Shape;221;p30"/>
          <p:cNvSpPr/>
          <p:nvPr/>
        </p:nvSpPr>
        <p:spPr>
          <a:xfrm>
            <a:off x="4384082" y="1273903"/>
            <a:ext cx="656400" cy="263100"/>
          </a:xfrm>
          <a:prstGeom prst="ellipse">
            <a:avLst/>
          </a:prstGeom>
          <a:noFill/>
          <a:ln cap="flat" cmpd="sng" w="9525">
            <a:solidFill>
              <a:schemeClr val="dk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solidFill>
                  <a:schemeClr val="dk1"/>
                </a:solidFill>
                <a:latin typeface="Albert Sans Medium"/>
                <a:ea typeface="Albert Sans Medium"/>
                <a:cs typeface="Albert Sans Medium"/>
                <a:sym typeface="Albert Sans Medium"/>
              </a:rPr>
              <a:t>→</a:t>
            </a:r>
            <a:endParaRPr sz="1000">
              <a:solidFill>
                <a:schemeClr val="dk1"/>
              </a:solidFill>
              <a:latin typeface="Albert Sans Medium"/>
              <a:ea typeface="Albert Sans Medium"/>
              <a:cs typeface="Albert Sans Medium"/>
              <a:sym typeface="Albert Sans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txBox="1"/>
          <p:nvPr>
            <p:ph type="title"/>
          </p:nvPr>
        </p:nvSpPr>
        <p:spPr>
          <a:xfrm>
            <a:off x="720000" y="3060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KPIs</a:t>
            </a:r>
            <a:endParaRPr sz="3600"/>
          </a:p>
        </p:txBody>
      </p:sp>
      <p:sp>
        <p:nvSpPr>
          <p:cNvPr id="227" name="Google Shape;227;p31"/>
          <p:cNvSpPr txBox="1"/>
          <p:nvPr/>
        </p:nvSpPr>
        <p:spPr>
          <a:xfrm>
            <a:off x="366975" y="1054150"/>
            <a:ext cx="2283300" cy="15345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900">
                <a:solidFill>
                  <a:schemeClr val="dk1"/>
                </a:solidFill>
                <a:latin typeface="Atkinson Hyperlegible Next"/>
                <a:ea typeface="Atkinson Hyperlegible Next"/>
                <a:cs typeface="Atkinson Hyperlegible Next"/>
                <a:sym typeface="Atkinson Hyperlegible Next"/>
              </a:rPr>
              <a:t>170</a:t>
            </a:r>
            <a:endParaRPr b="1" sz="3900">
              <a:solidFill>
                <a:schemeClr val="dk1"/>
              </a:solidFill>
              <a:latin typeface="Atkinson Hyperlegible Next"/>
              <a:ea typeface="Atkinson Hyperlegible Next"/>
              <a:cs typeface="Atkinson Hyperlegible Next"/>
              <a:sym typeface="Atkinson Hyperlegible Next"/>
            </a:endParaRPr>
          </a:p>
          <a:p>
            <a:pPr indent="0" lvl="0" marL="0" rtl="0" algn="ctr">
              <a:spcBef>
                <a:spcPts val="0"/>
              </a:spcBef>
              <a:spcAft>
                <a:spcPts val="0"/>
              </a:spcAft>
              <a:buNone/>
            </a:pPr>
            <a:r>
              <a:rPr b="1" lang="en" sz="3900">
                <a:solidFill>
                  <a:schemeClr val="dk1"/>
                </a:solidFill>
                <a:latin typeface="Atkinson Hyperlegible Next"/>
                <a:ea typeface="Atkinson Hyperlegible Next"/>
                <a:cs typeface="Atkinson Hyperlegible Next"/>
                <a:sym typeface="Atkinson Hyperlegible Next"/>
              </a:rPr>
              <a:t>Days</a:t>
            </a:r>
            <a:endParaRPr b="1" sz="3900">
              <a:solidFill>
                <a:schemeClr val="dk1"/>
              </a:solidFill>
              <a:latin typeface="Atkinson Hyperlegible Next"/>
              <a:ea typeface="Atkinson Hyperlegible Next"/>
              <a:cs typeface="Atkinson Hyperlegible Next"/>
              <a:sym typeface="Atkinson Hyperlegible Next"/>
            </a:endParaRPr>
          </a:p>
        </p:txBody>
      </p:sp>
      <p:sp>
        <p:nvSpPr>
          <p:cNvPr id="228" name="Google Shape;228;p31"/>
          <p:cNvSpPr txBox="1"/>
          <p:nvPr/>
        </p:nvSpPr>
        <p:spPr>
          <a:xfrm>
            <a:off x="258100" y="2682352"/>
            <a:ext cx="2500800" cy="221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Albert Sans"/>
                <a:ea typeface="Albert Sans"/>
                <a:cs typeface="Albert Sans"/>
                <a:sym typeface="Albert Sans"/>
              </a:rPr>
              <a:t>Average Time For Deployment</a:t>
            </a:r>
            <a:endParaRPr b="1" sz="1600">
              <a:solidFill>
                <a:schemeClr val="dk1"/>
              </a:solidFill>
              <a:latin typeface="Albert Sans"/>
              <a:ea typeface="Albert Sans"/>
              <a:cs typeface="Albert Sans"/>
              <a:sym typeface="Albert Sans"/>
            </a:endParaRPr>
          </a:p>
          <a:p>
            <a:pPr indent="0" lvl="0" marL="0" rtl="0" algn="ctr">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ctr">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ctr">
              <a:spcBef>
                <a:spcPts val="0"/>
              </a:spcBef>
              <a:spcAft>
                <a:spcPts val="0"/>
              </a:spcAft>
              <a:buNone/>
            </a:pPr>
            <a:r>
              <a:rPr i="1" lang="en" sz="1600">
                <a:solidFill>
                  <a:schemeClr val="dk1"/>
                </a:solidFill>
                <a:latin typeface="Albert Sans"/>
                <a:ea typeface="Albert Sans"/>
                <a:cs typeface="Albert Sans"/>
                <a:sym typeface="Albert Sans"/>
              </a:rPr>
              <a:t>Installation </a:t>
            </a:r>
            <a:r>
              <a:rPr lang="en" sz="1600">
                <a:solidFill>
                  <a:schemeClr val="dk1"/>
                </a:solidFill>
                <a:latin typeface="Albert Sans"/>
                <a:ea typeface="Albert Sans"/>
                <a:cs typeface="Albert Sans"/>
                <a:sym typeface="Albert Sans"/>
              </a:rPr>
              <a:t>→</a:t>
            </a:r>
            <a:r>
              <a:rPr i="1" lang="en" sz="1600">
                <a:solidFill>
                  <a:schemeClr val="dk1"/>
                </a:solidFill>
                <a:latin typeface="Albert Sans"/>
                <a:ea typeface="Albert Sans"/>
                <a:cs typeface="Albert Sans"/>
                <a:sym typeface="Albert Sans"/>
              </a:rPr>
              <a:t> Activation</a:t>
            </a:r>
            <a:endParaRPr i="1" sz="1600">
              <a:solidFill>
                <a:schemeClr val="dk1"/>
              </a:solidFill>
              <a:latin typeface="Albert Sans"/>
              <a:ea typeface="Albert Sans"/>
              <a:cs typeface="Albert Sans"/>
              <a:sym typeface="Albert Sans"/>
            </a:endParaRPr>
          </a:p>
        </p:txBody>
      </p:sp>
      <p:sp>
        <p:nvSpPr>
          <p:cNvPr id="229" name="Google Shape;229;p31"/>
          <p:cNvSpPr txBox="1"/>
          <p:nvPr/>
        </p:nvSpPr>
        <p:spPr>
          <a:xfrm>
            <a:off x="3430363" y="1054150"/>
            <a:ext cx="2283300" cy="15345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900">
                <a:solidFill>
                  <a:schemeClr val="dk1"/>
                </a:solidFill>
                <a:latin typeface="Atkinson Hyperlegible Next"/>
                <a:ea typeface="Atkinson Hyperlegible Next"/>
                <a:cs typeface="Atkinson Hyperlegible Next"/>
                <a:sym typeface="Atkinson Hyperlegible Next"/>
              </a:rPr>
              <a:t>2636</a:t>
            </a:r>
            <a:r>
              <a:rPr b="1" lang="en" sz="3900">
                <a:solidFill>
                  <a:schemeClr val="dk1"/>
                </a:solidFill>
                <a:latin typeface="Atkinson Hyperlegible Next"/>
                <a:ea typeface="Atkinson Hyperlegible Next"/>
                <a:cs typeface="Atkinson Hyperlegible Next"/>
                <a:sym typeface="Atkinson Hyperlegible Next"/>
              </a:rPr>
              <a:t> Days</a:t>
            </a:r>
            <a:endParaRPr b="1" sz="3900">
              <a:solidFill>
                <a:schemeClr val="dk1"/>
              </a:solidFill>
              <a:latin typeface="Atkinson Hyperlegible Next"/>
              <a:ea typeface="Atkinson Hyperlegible Next"/>
              <a:cs typeface="Atkinson Hyperlegible Next"/>
              <a:sym typeface="Atkinson Hyperlegible Next"/>
            </a:endParaRPr>
          </a:p>
        </p:txBody>
      </p:sp>
      <p:sp>
        <p:nvSpPr>
          <p:cNvPr id="230" name="Google Shape;230;p31"/>
          <p:cNvSpPr txBox="1"/>
          <p:nvPr/>
        </p:nvSpPr>
        <p:spPr>
          <a:xfrm>
            <a:off x="6493750" y="1054150"/>
            <a:ext cx="2283300" cy="15345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900">
                <a:solidFill>
                  <a:schemeClr val="dk1"/>
                </a:solidFill>
                <a:latin typeface="Atkinson Hyperlegible Next"/>
                <a:ea typeface="Atkinson Hyperlegible Next"/>
                <a:cs typeface="Atkinson Hyperlegible Next"/>
                <a:sym typeface="Atkinson Hyperlegible Next"/>
              </a:rPr>
              <a:t>0.033</a:t>
            </a:r>
            <a:endParaRPr b="1" sz="3900">
              <a:solidFill>
                <a:schemeClr val="dk1"/>
              </a:solidFill>
              <a:latin typeface="Atkinson Hyperlegible Next"/>
              <a:ea typeface="Atkinson Hyperlegible Next"/>
              <a:cs typeface="Atkinson Hyperlegible Next"/>
              <a:sym typeface="Atkinson Hyperlegible Next"/>
            </a:endParaRPr>
          </a:p>
          <a:p>
            <a:pPr indent="0" lvl="0" marL="0" rtl="0" algn="ctr">
              <a:spcBef>
                <a:spcPts val="0"/>
              </a:spcBef>
              <a:spcAft>
                <a:spcPts val="0"/>
              </a:spcAft>
              <a:buNone/>
            </a:pPr>
            <a:r>
              <a:rPr b="1" lang="en" sz="3900">
                <a:solidFill>
                  <a:schemeClr val="dk1"/>
                </a:solidFill>
                <a:latin typeface="Atkinson Hyperlegible Next"/>
                <a:ea typeface="Atkinson Hyperlegible Next"/>
                <a:cs typeface="Atkinson Hyperlegible Next"/>
                <a:sym typeface="Atkinson Hyperlegible Next"/>
              </a:rPr>
              <a:t>Rating</a:t>
            </a:r>
            <a:endParaRPr b="1" sz="3900">
              <a:solidFill>
                <a:schemeClr val="dk1"/>
              </a:solidFill>
              <a:latin typeface="Atkinson Hyperlegible Next"/>
              <a:ea typeface="Atkinson Hyperlegible Next"/>
              <a:cs typeface="Atkinson Hyperlegible Next"/>
              <a:sym typeface="Atkinson Hyperlegible Next"/>
            </a:endParaRPr>
          </a:p>
        </p:txBody>
      </p:sp>
      <p:cxnSp>
        <p:nvCxnSpPr>
          <p:cNvPr id="231" name="Google Shape;231;p31"/>
          <p:cNvCxnSpPr/>
          <p:nvPr/>
        </p:nvCxnSpPr>
        <p:spPr>
          <a:xfrm>
            <a:off x="3053800" y="237155"/>
            <a:ext cx="0" cy="4922700"/>
          </a:xfrm>
          <a:prstGeom prst="straightConnector1">
            <a:avLst/>
          </a:prstGeom>
          <a:noFill/>
          <a:ln cap="flat" cmpd="sng" w="9525">
            <a:solidFill>
              <a:schemeClr val="dk1"/>
            </a:solidFill>
            <a:prstDash val="dot"/>
            <a:round/>
            <a:headEnd len="med" w="med" type="none"/>
            <a:tailEnd len="med" w="med" type="none"/>
          </a:ln>
        </p:spPr>
      </p:cxnSp>
      <p:cxnSp>
        <p:nvCxnSpPr>
          <p:cNvPr id="232" name="Google Shape;232;p31"/>
          <p:cNvCxnSpPr/>
          <p:nvPr/>
        </p:nvCxnSpPr>
        <p:spPr>
          <a:xfrm>
            <a:off x="6117300" y="237155"/>
            <a:ext cx="0" cy="4922700"/>
          </a:xfrm>
          <a:prstGeom prst="straightConnector1">
            <a:avLst/>
          </a:prstGeom>
          <a:noFill/>
          <a:ln cap="flat" cmpd="sng" w="9525">
            <a:solidFill>
              <a:schemeClr val="dk1"/>
            </a:solidFill>
            <a:prstDash val="dot"/>
            <a:round/>
            <a:headEnd len="med" w="med" type="none"/>
            <a:tailEnd len="med" w="med" type="none"/>
          </a:ln>
        </p:spPr>
      </p:cxnSp>
      <p:sp>
        <p:nvSpPr>
          <p:cNvPr id="233" name="Google Shape;233;p31"/>
          <p:cNvSpPr txBox="1"/>
          <p:nvPr/>
        </p:nvSpPr>
        <p:spPr>
          <a:xfrm>
            <a:off x="3321600" y="2682325"/>
            <a:ext cx="2500800" cy="221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Albert Sans"/>
                <a:ea typeface="Albert Sans"/>
                <a:cs typeface="Albert Sans"/>
                <a:sym typeface="Albert Sans"/>
              </a:rPr>
              <a:t>Average Age of </a:t>
            </a:r>
            <a:endParaRPr b="1" sz="1700">
              <a:solidFill>
                <a:schemeClr val="dk1"/>
              </a:solidFill>
              <a:latin typeface="Albert Sans"/>
              <a:ea typeface="Albert Sans"/>
              <a:cs typeface="Albert Sans"/>
              <a:sym typeface="Albert Sans"/>
            </a:endParaRPr>
          </a:p>
          <a:p>
            <a:pPr indent="0" lvl="0" marL="0" rtl="0" algn="ctr">
              <a:spcBef>
                <a:spcPts val="0"/>
              </a:spcBef>
              <a:spcAft>
                <a:spcPts val="0"/>
              </a:spcAft>
              <a:buNone/>
            </a:pPr>
            <a:r>
              <a:rPr b="1" lang="en" sz="1700">
                <a:solidFill>
                  <a:schemeClr val="dk1"/>
                </a:solidFill>
                <a:latin typeface="Albert Sans"/>
                <a:ea typeface="Albert Sans"/>
                <a:cs typeface="Albert Sans"/>
                <a:sym typeface="Albert Sans"/>
              </a:rPr>
              <a:t>Kiosks</a:t>
            </a:r>
            <a:endParaRPr b="1" sz="1600">
              <a:solidFill>
                <a:schemeClr val="dk1"/>
              </a:solidFill>
              <a:latin typeface="Albert Sans"/>
              <a:ea typeface="Albert Sans"/>
              <a:cs typeface="Albert Sans"/>
              <a:sym typeface="Albert Sans"/>
            </a:endParaRPr>
          </a:p>
          <a:p>
            <a:pPr indent="0" lvl="0" marL="0" rtl="0" algn="ctr">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ctr">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ctr">
              <a:spcBef>
                <a:spcPts val="0"/>
              </a:spcBef>
              <a:spcAft>
                <a:spcPts val="0"/>
              </a:spcAft>
              <a:buNone/>
            </a:pPr>
            <a:r>
              <a:t/>
            </a:r>
            <a:endParaRPr i="1" sz="1600">
              <a:solidFill>
                <a:schemeClr val="dk1"/>
              </a:solidFill>
              <a:latin typeface="Albert Sans"/>
              <a:ea typeface="Albert Sans"/>
              <a:cs typeface="Albert Sans"/>
              <a:sym typeface="Albert Sans"/>
            </a:endParaRPr>
          </a:p>
          <a:p>
            <a:pPr indent="0" lvl="0" marL="0" rtl="0" algn="ctr">
              <a:spcBef>
                <a:spcPts val="0"/>
              </a:spcBef>
              <a:spcAft>
                <a:spcPts val="0"/>
              </a:spcAft>
              <a:buNone/>
            </a:pPr>
            <a:r>
              <a:rPr i="1" lang="en" sz="1600">
                <a:solidFill>
                  <a:schemeClr val="dk1"/>
                </a:solidFill>
                <a:latin typeface="Albert Sans"/>
                <a:ea typeface="Albert Sans"/>
                <a:cs typeface="Albert Sans"/>
                <a:sym typeface="Albert Sans"/>
              </a:rPr>
              <a:t>Roughly 7 Years</a:t>
            </a:r>
            <a:endParaRPr i="1" sz="1600">
              <a:solidFill>
                <a:schemeClr val="dk1"/>
              </a:solidFill>
              <a:latin typeface="Albert Sans"/>
              <a:ea typeface="Albert Sans"/>
              <a:cs typeface="Albert Sans"/>
              <a:sym typeface="Albert Sans"/>
            </a:endParaRPr>
          </a:p>
        </p:txBody>
      </p:sp>
      <p:sp>
        <p:nvSpPr>
          <p:cNvPr id="234" name="Google Shape;234;p31"/>
          <p:cNvSpPr txBox="1"/>
          <p:nvPr/>
        </p:nvSpPr>
        <p:spPr>
          <a:xfrm>
            <a:off x="6385100" y="2682325"/>
            <a:ext cx="2500800" cy="221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1"/>
                </a:solidFill>
                <a:latin typeface="Albert Sans"/>
                <a:ea typeface="Albert Sans"/>
                <a:cs typeface="Albert Sans"/>
                <a:sym typeface="Albert Sans"/>
              </a:rPr>
              <a:t>Average Energy Efficiency</a:t>
            </a:r>
            <a:endParaRPr b="1" sz="1600">
              <a:solidFill>
                <a:schemeClr val="dk1"/>
              </a:solidFill>
              <a:latin typeface="Albert Sans"/>
              <a:ea typeface="Albert Sans"/>
              <a:cs typeface="Albert Sans"/>
              <a:sym typeface="Albert Sans"/>
            </a:endParaRPr>
          </a:p>
          <a:p>
            <a:pPr indent="0" lvl="0" marL="0" rtl="0" algn="ctr">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600">
              <a:solidFill>
                <a:schemeClr val="dk1"/>
              </a:solidFill>
              <a:latin typeface="Albert Sans"/>
              <a:ea typeface="Albert Sans"/>
              <a:cs typeface="Albert Sans"/>
              <a:sym typeface="Albert Sans"/>
            </a:endParaRPr>
          </a:p>
          <a:p>
            <a:pPr indent="0" lvl="0" marL="0" rtl="0" algn="ctr">
              <a:lnSpc>
                <a:spcPct val="115000"/>
              </a:lnSpc>
              <a:spcBef>
                <a:spcPts val="0"/>
              </a:spcBef>
              <a:spcAft>
                <a:spcPts val="0"/>
              </a:spcAft>
              <a:buNone/>
            </a:pPr>
            <a:r>
              <a:rPr i="1" lang="en" sz="1600">
                <a:solidFill>
                  <a:schemeClr val="dk1"/>
                </a:solidFill>
                <a:latin typeface="Albert Sans"/>
                <a:ea typeface="Albert Sans"/>
                <a:cs typeface="Albert Sans"/>
                <a:sym typeface="Albert Sans"/>
              </a:rPr>
              <a:t>Dimensionless ;</a:t>
            </a:r>
            <a:endParaRPr i="1" sz="1600">
              <a:solidFill>
                <a:schemeClr val="dk1"/>
              </a:solidFill>
              <a:latin typeface="Albert Sans"/>
              <a:ea typeface="Albert Sans"/>
              <a:cs typeface="Albert Sans"/>
              <a:sym typeface="Albert Sans"/>
            </a:endParaRPr>
          </a:p>
          <a:p>
            <a:pPr indent="0" lvl="0" marL="0" rtl="0" algn="ctr">
              <a:spcBef>
                <a:spcPts val="0"/>
              </a:spcBef>
              <a:spcAft>
                <a:spcPts val="0"/>
              </a:spcAft>
              <a:buNone/>
            </a:pPr>
            <a:r>
              <a:rPr i="1" lang="en" sz="1600">
                <a:solidFill>
                  <a:schemeClr val="dk1"/>
                </a:solidFill>
                <a:latin typeface="Albert Sans"/>
                <a:ea typeface="Albert Sans"/>
                <a:cs typeface="Albert Sans"/>
                <a:sym typeface="Albert Sans"/>
              </a:rPr>
              <a:t>“Fair” Energy Consumption</a:t>
            </a:r>
            <a:endParaRPr i="1" sz="1600">
              <a:solidFill>
                <a:schemeClr val="dk1"/>
              </a:solidFill>
              <a:latin typeface="Albert Sans"/>
              <a:ea typeface="Albert Sans"/>
              <a:cs typeface="Albert Sans"/>
              <a:sym typeface="Albert Sans"/>
            </a:endParaRPr>
          </a:p>
        </p:txBody>
      </p:sp>
    </p:spTree>
  </p:cSld>
  <p:clrMapOvr>
    <a:masterClrMapping/>
  </p:clrMapOvr>
</p:sld>
</file>

<file path=ppt/theme/theme1.xml><?xml version="1.0" encoding="utf-8"?>
<a:theme xmlns:a="http://schemas.openxmlformats.org/drawingml/2006/main" xmlns:r="http://schemas.openxmlformats.org/officeDocument/2006/relationships"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